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handoutMasterIdLst>
    <p:handoutMasterId r:id="rId38"/>
  </p:handoutMasterIdLst>
  <p:sldIdLst>
    <p:sldId id="287" r:id="rId2"/>
    <p:sldId id="288" r:id="rId3"/>
    <p:sldId id="286" r:id="rId4"/>
    <p:sldId id="300" r:id="rId5"/>
    <p:sldId id="259" r:id="rId6"/>
    <p:sldId id="272" r:id="rId7"/>
    <p:sldId id="276" r:id="rId8"/>
    <p:sldId id="284" r:id="rId9"/>
    <p:sldId id="275" r:id="rId10"/>
    <p:sldId id="302" r:id="rId11"/>
    <p:sldId id="289" r:id="rId12"/>
    <p:sldId id="273" r:id="rId13"/>
    <p:sldId id="280" r:id="rId14"/>
    <p:sldId id="291" r:id="rId15"/>
    <p:sldId id="281" r:id="rId16"/>
    <p:sldId id="282" r:id="rId17"/>
    <p:sldId id="283" r:id="rId18"/>
    <p:sldId id="260" r:id="rId19"/>
    <p:sldId id="292" r:id="rId20"/>
    <p:sldId id="279" r:id="rId21"/>
    <p:sldId id="256" r:id="rId22"/>
    <p:sldId id="261" r:id="rId23"/>
    <p:sldId id="258" r:id="rId24"/>
    <p:sldId id="303" r:id="rId25"/>
    <p:sldId id="263" r:id="rId26"/>
    <p:sldId id="264" r:id="rId27"/>
    <p:sldId id="262" r:id="rId28"/>
    <p:sldId id="266" r:id="rId29"/>
    <p:sldId id="269" r:id="rId30"/>
    <p:sldId id="297" r:id="rId31"/>
    <p:sldId id="299" r:id="rId32"/>
    <p:sldId id="268" r:id="rId33"/>
    <p:sldId id="267" r:id="rId34"/>
    <p:sldId id="265" r:id="rId35"/>
    <p:sldId id="296" r:id="rId36"/>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38" autoAdjust="0"/>
  </p:normalViewPr>
  <p:slideViewPr>
    <p:cSldViewPr>
      <p:cViewPr varScale="1">
        <p:scale>
          <a:sx n="75" d="100"/>
          <a:sy n="75" d="100"/>
        </p:scale>
        <p:origin x="-142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ser>
          <c:idx val="0"/>
          <c:order val="0"/>
          <c:dPt>
            <c:idx val="0"/>
            <c:bubble3D val="0"/>
            <c:spPr>
              <a:solidFill>
                <a:schemeClr val="accent1">
                  <a:lumMod val="40000"/>
                  <a:lumOff val="60000"/>
                </a:schemeClr>
              </a:solidFill>
            </c:spPr>
          </c:dPt>
          <c:dPt>
            <c:idx val="1"/>
            <c:bubble3D val="0"/>
            <c:spPr>
              <a:solidFill>
                <a:schemeClr val="tx2">
                  <a:lumMod val="60000"/>
                  <a:lumOff val="40000"/>
                </a:schemeClr>
              </a:solidFill>
            </c:spPr>
          </c:dPt>
          <c:dPt>
            <c:idx val="2"/>
            <c:bubble3D val="0"/>
            <c:spPr>
              <a:solidFill>
                <a:srgbClr val="00FF00"/>
              </a:solidFill>
            </c:spPr>
          </c:dPt>
          <c:dPt>
            <c:idx val="3"/>
            <c:bubble3D val="0"/>
            <c:spPr>
              <a:solidFill>
                <a:srgbClr val="33CC33"/>
              </a:solidFill>
            </c:spPr>
          </c:dPt>
          <c:dPt>
            <c:idx val="4"/>
            <c:bubble3D val="0"/>
            <c:spPr>
              <a:solidFill>
                <a:srgbClr val="009900"/>
              </a:solidFill>
            </c:spPr>
          </c:dPt>
          <c:dPt>
            <c:idx val="5"/>
            <c:bubble3D val="0"/>
            <c:spPr>
              <a:solidFill>
                <a:srgbClr val="FFCC66"/>
              </a:solidFill>
            </c:spPr>
          </c:dPt>
          <c:dPt>
            <c:idx val="6"/>
            <c:bubble3D val="0"/>
            <c:spPr>
              <a:solidFill>
                <a:srgbClr val="FFFF00"/>
              </a:solidFill>
            </c:spPr>
          </c:dPt>
          <c:dPt>
            <c:idx val="7"/>
            <c:bubble3D val="0"/>
            <c:spPr>
              <a:solidFill>
                <a:srgbClr val="FF9900"/>
              </a:solidFill>
            </c:spPr>
          </c:dPt>
          <c:dLbls>
            <c:dLbl>
              <c:idx val="2"/>
              <c:layout>
                <c:manualLayout>
                  <c:x val="9.6232502187226596E-3"/>
                  <c:y val="1.0743657042869642E-2"/>
                </c:manualLayout>
              </c:layout>
              <c:spPr/>
              <c:txPr>
                <a:bodyPr/>
                <a:lstStyle/>
                <a:p>
                  <a:pPr>
                    <a:defRPr sz="2400">
                      <a:solidFill>
                        <a:srgbClr val="FF0000"/>
                      </a:solidFill>
                    </a:defRPr>
                  </a:pPr>
                  <a:endParaRPr lang="fr-FR"/>
                </a:p>
              </c:txPr>
              <c:showLegendKey val="0"/>
              <c:showVal val="0"/>
              <c:showCatName val="0"/>
              <c:showSerName val="0"/>
              <c:showPercent val="1"/>
              <c:showBubbleSize val="0"/>
            </c:dLbl>
            <c:txPr>
              <a:bodyPr/>
              <a:lstStyle/>
              <a:p>
                <a:pPr>
                  <a:defRPr sz="1800"/>
                </a:pPr>
                <a:endParaRPr lang="fr-FR"/>
              </a:p>
            </c:txPr>
            <c:showLegendKey val="0"/>
            <c:showVal val="0"/>
            <c:showCatName val="0"/>
            <c:showSerName val="0"/>
            <c:showPercent val="1"/>
            <c:showBubbleSize val="0"/>
            <c:showLeaderLines val="1"/>
          </c:dLbls>
          <c:cat>
            <c:strRef>
              <c:f>graphiques!$A$38:$A$45</c:f>
              <c:strCache>
                <c:ptCount val="8"/>
                <c:pt idx="0">
                  <c:v>De 21 à 25 € brut/jour</c:v>
                </c:pt>
                <c:pt idx="1">
                  <c:v>De 26 à 30 € </c:v>
                </c:pt>
                <c:pt idx="2">
                  <c:v>De 31 à 35 € </c:v>
                </c:pt>
                <c:pt idx="3">
                  <c:v>De 36 à 40 € </c:v>
                </c:pt>
                <c:pt idx="4">
                  <c:v>De 41 à 50 € </c:v>
                </c:pt>
                <c:pt idx="5">
                  <c:v>De 51 à 60 € </c:v>
                </c:pt>
                <c:pt idx="6">
                  <c:v>De 61 à 70 € </c:v>
                </c:pt>
                <c:pt idx="7">
                  <c:v>Plus de 70 € </c:v>
                </c:pt>
              </c:strCache>
            </c:strRef>
          </c:cat>
          <c:val>
            <c:numRef>
              <c:f>graphiques!$B$38:$B$45</c:f>
              <c:numCache>
                <c:formatCode>General</c:formatCode>
                <c:ptCount val="8"/>
                <c:pt idx="0">
                  <c:v>11</c:v>
                </c:pt>
                <c:pt idx="1">
                  <c:v>5</c:v>
                </c:pt>
                <c:pt idx="2">
                  <c:v>3</c:v>
                </c:pt>
                <c:pt idx="3">
                  <c:v>9</c:v>
                </c:pt>
                <c:pt idx="4">
                  <c:v>14</c:v>
                </c:pt>
                <c:pt idx="5">
                  <c:v>24</c:v>
                </c:pt>
                <c:pt idx="6">
                  <c:v>11</c:v>
                </c:pt>
                <c:pt idx="7">
                  <c:v>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277777777777779"/>
          <c:y val="0.11896098134253415"/>
          <c:w val="0.33796296296296297"/>
          <c:h val="0.80978037160268446"/>
        </c:manualLayout>
      </c:layout>
      <c:overlay val="0"/>
      <c:txPr>
        <a:bodyPr/>
        <a:lstStyle/>
        <a:p>
          <a:pPr>
            <a:defRPr sz="2000"/>
          </a:pPr>
          <a:endParaRPr lang="fr-FR"/>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6D87DE2-5502-41BD-926C-24EE43822FE7}" type="datetimeFigureOut">
              <a:rPr lang="fr-FR" smtClean="0"/>
              <a:t>07/05/2015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5C43F96-41A1-425E-816B-0639F034C0B8}" type="slidenum">
              <a:rPr lang="fr-FR" smtClean="0"/>
              <a:t>‹N°›</a:t>
            </a:fld>
            <a:endParaRPr lang="fr-FR"/>
          </a:p>
        </p:txBody>
      </p:sp>
    </p:spTree>
    <p:extLst>
      <p:ext uri="{BB962C8B-B14F-4D97-AF65-F5344CB8AC3E}">
        <p14:creationId xmlns:p14="http://schemas.microsoft.com/office/powerpoint/2010/main" val="632649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1F1735-DC0E-4658-ACF5-5749D63692B7}" type="datetimeFigureOut">
              <a:rPr lang="fr-FR" smtClean="0"/>
              <a:t>07/05/2015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FA6678A5-9BA5-4C7F-9D7F-9607AA16F99C}" type="slidenum">
              <a:rPr lang="fr-FR" smtClean="0"/>
              <a:t>‹N°›</a:t>
            </a:fld>
            <a:endParaRPr lang="fr-FR"/>
          </a:p>
        </p:txBody>
      </p:sp>
    </p:spTree>
    <p:extLst>
      <p:ext uri="{BB962C8B-B14F-4D97-AF65-F5344CB8AC3E}">
        <p14:creationId xmlns:p14="http://schemas.microsoft.com/office/powerpoint/2010/main" val="3015555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Pourquoi?</a:t>
            </a:r>
          </a:p>
          <a:p>
            <a:pPr marL="171450" indent="-171450">
              <a:buFontTx/>
              <a:buChar char="-"/>
            </a:pPr>
            <a:r>
              <a:rPr lang="fr-FR" dirty="0" smtClean="0"/>
              <a:t>Dans</a:t>
            </a:r>
            <a:r>
              <a:rPr lang="fr-FR" baseline="0" dirty="0" smtClean="0"/>
              <a:t> les réponses au questionnaire sur les stages pratiques et dans les témoignages, quelques alertes sur la rémunérations</a:t>
            </a:r>
          </a:p>
          <a:p>
            <a:pPr marL="171450" indent="-171450">
              <a:buFontTx/>
              <a:buChar char="-"/>
            </a:pPr>
            <a:r>
              <a:rPr lang="fr-FR" baseline="0" dirty="0" smtClean="0"/>
              <a:t>Questions:</a:t>
            </a:r>
          </a:p>
          <a:p>
            <a:pPr marL="628650" lvl="1" indent="-171450">
              <a:buFontTx/>
              <a:buChar char="-"/>
            </a:pPr>
            <a:r>
              <a:rPr lang="fr-FR" baseline="0" dirty="0" smtClean="0"/>
              <a:t>Est-ce que les stagiaires </a:t>
            </a:r>
            <a:r>
              <a:rPr lang="fr-FR" baseline="0" dirty="0" err="1" smtClean="0"/>
              <a:t>bafa</a:t>
            </a:r>
            <a:r>
              <a:rPr lang="fr-FR" baseline="0" dirty="0" smtClean="0"/>
              <a:t> sont plus mal payés que les titulaires du </a:t>
            </a:r>
            <a:r>
              <a:rPr lang="fr-FR" baseline="0" dirty="0" err="1" smtClean="0"/>
              <a:t>bafa</a:t>
            </a:r>
            <a:r>
              <a:rPr lang="fr-FR" baseline="0" dirty="0" smtClean="0"/>
              <a:t>? </a:t>
            </a:r>
          </a:p>
          <a:p>
            <a:pPr marL="628650" lvl="1" indent="-171450">
              <a:buFontTx/>
              <a:buChar char="-"/>
            </a:pPr>
            <a:r>
              <a:rPr lang="fr-FR" baseline="0" dirty="0" smtClean="0"/>
              <a:t>Et est-ce que les stagiaires </a:t>
            </a:r>
            <a:r>
              <a:rPr lang="fr-FR" baseline="0" dirty="0" err="1" smtClean="0"/>
              <a:t>bafa</a:t>
            </a:r>
            <a:r>
              <a:rPr lang="fr-FR" baseline="0" dirty="0" smtClean="0"/>
              <a:t> sont particulièrement mal payés, comme c’est parfois le cas dans certains secteurs professionnels? </a:t>
            </a:r>
          </a:p>
          <a:p>
            <a:pPr marL="628650" lvl="1" indent="-171450">
              <a:buFontTx/>
              <a:buChar char="-"/>
            </a:pPr>
            <a:r>
              <a:rPr lang="fr-FR" baseline="0" dirty="0" smtClean="0"/>
              <a:t>d’où un questionnaire qui tente de faire le point sur la rémunération</a:t>
            </a:r>
          </a:p>
          <a:p>
            <a:pPr marL="171450" indent="-171450">
              <a:buFontTx/>
              <a:buChar char="-"/>
            </a:pPr>
            <a:endParaRPr lang="fr-FR" baseline="0" dirty="0" smtClean="0"/>
          </a:p>
          <a:p>
            <a:pPr marL="171450" indent="-171450">
              <a:buFontTx/>
              <a:buChar char="-"/>
            </a:pPr>
            <a:r>
              <a:rPr lang="fr-FR" baseline="0" dirty="0" smtClean="0"/>
              <a:t>103 réponses sur 495 envois. </a:t>
            </a:r>
          </a:p>
          <a:p>
            <a:pPr marL="171450" indent="-171450">
              <a:buFontTx/>
              <a:buChar char="-"/>
            </a:pPr>
            <a:r>
              <a:rPr lang="fr-FR" baseline="0" dirty="0" smtClean="0"/>
              <a:t>Taux de retour 20% : </a:t>
            </a:r>
          </a:p>
          <a:p>
            <a:pPr marL="171450" indent="-171450">
              <a:buFontTx/>
              <a:buChar char="-"/>
            </a:pPr>
            <a:r>
              <a:rPr lang="fr-FR" dirty="0" smtClean="0">
                <a:effectLst/>
              </a:rPr>
              <a:t>« Dans une enquête ouverte (en dehors de toute voie institutionnelle et sans récupération directe des questionnaires) le taux de retour est plutôt proche de 25 %. Normalement, il faudrait considérer que si on obtient un taux de retour inférieur à 90 %, les non-réponses auraient pu modifier les résultats de l'enquête (car les personnes qui répondent sont celles qui ont un intérêt particulier par rapport au sujet). Les statisticiens indiquent même qu'un taux inférieur à 50% peut invalider les résultats de l'enquête. »</a:t>
            </a:r>
            <a:endParaRPr lang="fr-FR" baseline="0" dirty="0" smtClean="0"/>
          </a:p>
          <a:p>
            <a:pPr marL="171450" indent="-171450">
              <a:buFontTx/>
              <a:buChar char="-"/>
            </a:pPr>
            <a:r>
              <a:rPr lang="fr-FR" baseline="0" dirty="0" smtClean="0"/>
              <a:t>. Remerciements aux personnes, certainement nombreuses dans la salle, qui ont pris le temps de renseigner le formulaire</a:t>
            </a:r>
          </a:p>
          <a:p>
            <a:pPr marL="171450" indent="-171450">
              <a:buFont typeface="Arial" panose="020B0604020202020204" pitchFamily="34" charset="0"/>
              <a:buChar char="•"/>
            </a:pPr>
            <a:r>
              <a:rPr lang="fr-FR" baseline="0" dirty="0" smtClean="0"/>
              <a:t>Réponse honorable, mais tardive : pas d’exploitation papier, seulement une synthèse de quelques points significatifs</a:t>
            </a:r>
          </a:p>
          <a:p>
            <a:pPr marL="171450" indent="-171450">
              <a:buFont typeface="Arial" panose="020B0604020202020204" pitchFamily="34" charset="0"/>
              <a:buChar char="•"/>
            </a:pPr>
            <a:endParaRPr lang="fr-FR" baseline="0" dirty="0" smtClean="0"/>
          </a:p>
          <a:p>
            <a:pPr marL="171450" indent="-171450">
              <a:buFontTx/>
              <a:buChar char="-"/>
            </a:pPr>
            <a:r>
              <a:rPr lang="fr-FR" dirty="0" smtClean="0"/>
              <a:t>Les sondés</a:t>
            </a:r>
            <a:endParaRPr lang="fr-FR" baseline="0" dirty="0" smtClean="0"/>
          </a:p>
          <a:p>
            <a:r>
              <a:rPr lang="fr-FR" dirty="0" smtClean="0">
                <a:solidFill>
                  <a:srgbClr val="C00000"/>
                </a:solidFill>
              </a:rPr>
              <a:t>forte réponse associative : </a:t>
            </a:r>
          </a:p>
          <a:p>
            <a:pPr lvl="1"/>
            <a:r>
              <a:rPr lang="fr-FR" dirty="0" smtClean="0"/>
              <a:t>1/3 des sondés sont des communes et  2/3 des associations</a:t>
            </a:r>
          </a:p>
          <a:p>
            <a:pPr lvl="1"/>
            <a:r>
              <a:rPr lang="fr-FR" dirty="0" smtClean="0"/>
              <a:t>Organisateurs du 44 : </a:t>
            </a:r>
          </a:p>
          <a:p>
            <a:r>
              <a:rPr lang="fr-FR" dirty="0" smtClean="0">
                <a:solidFill>
                  <a:srgbClr val="C00000"/>
                </a:solidFill>
              </a:rPr>
              <a:t>Part des séjours de vacances</a:t>
            </a:r>
          </a:p>
          <a:p>
            <a:pPr lvl="1"/>
            <a:r>
              <a:rPr lang="fr-FR" dirty="0" smtClean="0"/>
              <a:t>83 % des sondés organisent des séjours de vacances</a:t>
            </a:r>
          </a:p>
          <a:p>
            <a:pPr lvl="1"/>
            <a:r>
              <a:rPr lang="fr-FR" dirty="0" smtClean="0"/>
              <a:t>Organisateurs du 44 :</a:t>
            </a:r>
          </a:p>
          <a:p>
            <a:pPr marL="171450" indent="-171450">
              <a:buFontTx/>
              <a:buChar char="-"/>
            </a:pPr>
            <a:endParaRPr lang="fr-FR" baseline="0" dirty="0" smtClean="0"/>
          </a:p>
          <a:p>
            <a:pPr marL="0" indent="0">
              <a:buFont typeface="Arial" panose="020B0604020202020204" pitchFamily="34" charset="0"/>
              <a:buNone/>
            </a:pPr>
            <a:endParaRPr lang="fr-FR" baseline="0"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2</a:t>
            </a:fld>
            <a:endParaRPr lang="fr-FR"/>
          </a:p>
        </p:txBody>
      </p:sp>
    </p:spTree>
    <p:extLst>
      <p:ext uri="{BB962C8B-B14F-4D97-AF65-F5344CB8AC3E}">
        <p14:creationId xmlns:p14="http://schemas.microsoft.com/office/powerpoint/2010/main" val="204164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existe 2</a:t>
            </a:r>
            <a:r>
              <a:rPr lang="fr-FR" baseline="0" dirty="0" smtClean="0"/>
              <a:t> types de responsabilité: civile et pénale.</a:t>
            </a:r>
          </a:p>
          <a:p>
            <a:r>
              <a:rPr lang="fr-FR" baseline="0" dirty="0" smtClean="0"/>
              <a:t>Tout stagiaire peut donc être poursuivi au civil et au pénal : </a:t>
            </a:r>
          </a:p>
          <a:p>
            <a:r>
              <a:rPr lang="fr-FR" baseline="0" dirty="0" smtClean="0"/>
              <a:t>- assurance responsabilité civile à prévoir. </a:t>
            </a:r>
          </a:p>
          <a:p>
            <a:r>
              <a:rPr lang="fr-FR" baseline="0" dirty="0" smtClean="0"/>
              <a:t>- Connaissance par le stagiaire de ce qui est attendu d’un encadrant en matière de prévention, de protection, de sécurité; + jurisprudence</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15</a:t>
            </a:fld>
            <a:endParaRPr lang="fr-FR"/>
          </a:p>
        </p:txBody>
      </p:sp>
    </p:spTree>
    <p:extLst>
      <p:ext uri="{BB962C8B-B14F-4D97-AF65-F5344CB8AC3E}">
        <p14:creationId xmlns:p14="http://schemas.microsoft.com/office/powerpoint/2010/main" val="2341552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Car lui-même est à protéger </a:t>
            </a:r>
          </a:p>
          <a:p>
            <a:pPr marL="0" marR="0" lvl="1" indent="0" algn="l" defTabSz="914400" rtl="0" eaLnBrk="1" fontAlgn="auto" latinLnBrk="0" hangingPunct="1">
              <a:lnSpc>
                <a:spcPct val="100000"/>
              </a:lnSpc>
              <a:spcBef>
                <a:spcPts val="0"/>
              </a:spcBef>
              <a:spcAft>
                <a:spcPts val="0"/>
              </a:spcAft>
              <a:buClrTx/>
              <a:buSzTx/>
              <a:buFontTx/>
              <a:buNone/>
              <a:tabLst/>
              <a:defRPr/>
            </a:pPr>
            <a:r>
              <a:rPr lang="fr-FR" dirty="0" smtClean="0"/>
              <a:t>Mineur… </a:t>
            </a:r>
          </a:p>
          <a:p>
            <a:r>
              <a:rPr lang="fr-FR" dirty="0" smtClean="0"/>
              <a:t>Échange pourquoi</a:t>
            </a:r>
            <a:r>
              <a:rPr lang="fr-FR" baseline="0" dirty="0" smtClean="0"/>
              <a:t> pas </a:t>
            </a:r>
            <a:r>
              <a:rPr lang="fr-FR" dirty="0" smtClean="0"/>
              <a:t>avec les parents?</a:t>
            </a:r>
            <a:r>
              <a:rPr lang="fr-FR" baseline="0" dirty="0" smtClean="0"/>
              <a:t> Des appels de parents qui sont perdus et mis à l’écart car c’est l’affaire du jeune. Leur donner leu juste place. Ils doivent être d’accord pour le stage, et pourquoi pas recevoir le projet éducatif de l’organisme, pouvoir échanger s’ils le souhaitent sur les responsabilités qui seront confiées à leur enfant. Ne pas oublier que tous les parents ne sont pas familiers des </a:t>
            </a:r>
            <a:r>
              <a:rPr lang="fr-FR" baseline="0" dirty="0" err="1" smtClean="0"/>
              <a:t>acm</a:t>
            </a:r>
            <a:r>
              <a:rPr lang="fr-FR" baseline="0" dirty="0" smtClean="0"/>
              <a:t>. </a:t>
            </a:r>
            <a:r>
              <a:rPr lang="fr-FR" baseline="0" dirty="0" err="1" smtClean="0"/>
              <a:t>Certrains</a:t>
            </a:r>
            <a:r>
              <a:rPr lang="fr-FR" baseline="0" dirty="0" smtClean="0"/>
              <a:t> ne se doutent pas que leur enfant peut accompagner un </a:t>
            </a:r>
            <a:r>
              <a:rPr lang="fr-FR" baseline="0" dirty="0" err="1" smtClean="0"/>
              <a:t>goupe</a:t>
            </a:r>
            <a:r>
              <a:rPr lang="fr-FR" baseline="0" dirty="0" smtClean="0"/>
              <a:t> au stade.</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16</a:t>
            </a:fld>
            <a:endParaRPr lang="fr-FR"/>
          </a:p>
        </p:txBody>
      </p:sp>
    </p:spTree>
    <p:extLst>
      <p:ext uri="{BB962C8B-B14F-4D97-AF65-F5344CB8AC3E}">
        <p14:creationId xmlns:p14="http://schemas.microsoft.com/office/powerpoint/2010/main" val="2267100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Alléger ou pas : deux écoles!</a:t>
            </a:r>
            <a:r>
              <a:rPr lang="fr-FR" baseline="0" dirty="0" smtClean="0"/>
              <a:t> </a:t>
            </a:r>
          </a:p>
          <a:p>
            <a:endParaRPr lang="fr-FR" baseline="0" dirty="0" smtClean="0"/>
          </a:p>
          <a:p>
            <a:r>
              <a:rPr lang="fr-FR" baseline="0" dirty="0" smtClean="0"/>
              <a:t>Conclusion de cette partie :</a:t>
            </a:r>
          </a:p>
          <a:p>
            <a:r>
              <a:rPr lang="fr-FR" baseline="0" dirty="0" smtClean="0"/>
              <a:t>Les responsabilités civiles et pénales peuvent être engagées</a:t>
            </a:r>
          </a:p>
          <a:p>
            <a:endParaRPr lang="fr-FR" baseline="0" dirty="0" smtClean="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17</a:t>
            </a:fld>
            <a:endParaRPr lang="fr-FR"/>
          </a:p>
        </p:txBody>
      </p:sp>
    </p:spTree>
    <p:extLst>
      <p:ext uri="{BB962C8B-B14F-4D97-AF65-F5344CB8AC3E}">
        <p14:creationId xmlns:p14="http://schemas.microsoft.com/office/powerpoint/2010/main" val="3682743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éventuellement</a:t>
            </a:r>
            <a:r>
              <a:rPr lang="fr-FR" baseline="0" dirty="0" smtClean="0"/>
              <a:t> (ne pas le dire, c’est si questions)</a:t>
            </a:r>
          </a:p>
          <a:p>
            <a:r>
              <a:rPr lang="fr-FR" dirty="0" smtClean="0"/>
              <a:t>Actualité réglementaire: décret n° 2014-1327 </a:t>
            </a:r>
            <a:r>
              <a:rPr lang="fr-FR" b="1" dirty="0" smtClean="0"/>
              <a:t>agenda d’accessibilité programmée </a:t>
            </a:r>
            <a:r>
              <a:rPr lang="fr-FR" dirty="0" smtClean="0"/>
              <a:t>des ERP</a:t>
            </a:r>
          </a:p>
          <a:p>
            <a:pPr lvl="1"/>
            <a:r>
              <a:rPr lang="fr-FR" dirty="0" smtClean="0"/>
              <a:t>La date butoir de janvier 2015 est repoussée</a:t>
            </a:r>
          </a:p>
          <a:p>
            <a:pPr lvl="1"/>
            <a:r>
              <a:rPr lang="fr-FR" dirty="0" smtClean="0"/>
              <a:t>Chaque propriétaire d’ERP constitue un dossier afin d’obtenir une approbation préfectorale</a:t>
            </a:r>
          </a:p>
          <a:p>
            <a:pPr lvl="1"/>
            <a:r>
              <a:rPr lang="fr-FR" dirty="0" smtClean="0"/>
              <a:t>Ce dossier comporte notamment un calendrier des travaux ; échéances: 2018…  ou +</a:t>
            </a:r>
          </a:p>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19</a:t>
            </a:fld>
            <a:endParaRPr lang="fr-FR"/>
          </a:p>
        </p:txBody>
      </p:sp>
    </p:spTree>
    <p:extLst>
      <p:ext uri="{BB962C8B-B14F-4D97-AF65-F5344CB8AC3E}">
        <p14:creationId xmlns:p14="http://schemas.microsoft.com/office/powerpoint/2010/main" val="405479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Communication:</a:t>
            </a:r>
            <a:r>
              <a:rPr lang="fr-FR" baseline="0" dirty="0" smtClean="0"/>
              <a:t> par mail (listing spécifique + listing </a:t>
            </a:r>
            <a:r>
              <a:rPr lang="fr-FR" baseline="0" dirty="0" err="1" smtClean="0"/>
              <a:t>acm</a:t>
            </a:r>
            <a:r>
              <a:rPr lang="fr-FR" baseline="0" dirty="0" smtClean="0"/>
              <a:t>), sur le site</a:t>
            </a:r>
          </a:p>
          <a:p>
            <a:r>
              <a:rPr lang="fr-FR" baseline="0" dirty="0" smtClean="0"/>
              <a:t>Programme évolutif. Tout n’est pas écrit ici. </a:t>
            </a:r>
          </a:p>
          <a:p>
            <a:endParaRPr lang="fr-FR" baseline="0" dirty="0" smtClean="0"/>
          </a:p>
          <a:p>
            <a:r>
              <a:rPr lang="fr-FR" baseline="0" dirty="0" smtClean="0"/>
              <a:t>Beaucoup de succès : prévenir si désistements </a:t>
            </a:r>
          </a:p>
          <a:p>
            <a:endParaRPr lang="fr-FR" baseline="0" dirty="0" smtClean="0"/>
          </a:p>
          <a:p>
            <a:r>
              <a:rPr lang="fr-FR" baseline="0" dirty="0" smtClean="0"/>
              <a:t>Exemples de thèmes possible qui peuvent être proposés par les fédé : participation des enfants, jouer en APS, partenariat communes-associations (</a:t>
            </a:r>
            <a:r>
              <a:rPr lang="fr-FR" baseline="0" dirty="0" err="1" smtClean="0"/>
              <a:t>francas</a:t>
            </a:r>
            <a:r>
              <a:rPr lang="fr-FR" baseline="0" dirty="0" smtClean="0"/>
              <a:t>, </a:t>
            </a:r>
            <a:r>
              <a:rPr lang="fr-FR" baseline="0" dirty="0" err="1" smtClean="0"/>
              <a:t>céméa</a:t>
            </a:r>
            <a:r>
              <a:rPr lang="fr-FR" baseline="0" dirty="0" smtClean="0"/>
              <a:t>, animation rurale)</a:t>
            </a:r>
          </a:p>
          <a:p>
            <a:endParaRPr lang="fr-FR" baseline="0" dirty="0" smtClean="0"/>
          </a:p>
          <a:p>
            <a:r>
              <a:rPr lang="fr-FR" baseline="0" dirty="0" smtClean="0"/>
              <a:t>Autres journées non mentionnées : pour les coordonnateurs des PEDT. Dans le cadre de la charte des politiques éducatives territoriale.</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25</a:t>
            </a:fld>
            <a:endParaRPr lang="fr-FR"/>
          </a:p>
        </p:txBody>
      </p:sp>
    </p:spTree>
    <p:extLst>
      <p:ext uri="{BB962C8B-B14F-4D97-AF65-F5344CB8AC3E}">
        <p14:creationId xmlns:p14="http://schemas.microsoft.com/office/powerpoint/2010/main" val="772218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Imprimé </a:t>
            </a:r>
            <a:r>
              <a:rPr lang="fr-FR" dirty="0" err="1" smtClean="0"/>
              <a:t>dérog</a:t>
            </a:r>
            <a:r>
              <a:rPr lang="fr-FR" dirty="0" smtClean="0"/>
              <a:t> : pourquoi on donne l’info, parce qu’il y a un projet de</a:t>
            </a:r>
            <a:r>
              <a:rPr lang="fr-FR" baseline="0" dirty="0" smtClean="0"/>
              <a:t> formation joint. Utile pour tous.</a:t>
            </a:r>
          </a:p>
          <a:p>
            <a:endParaRPr lang="fr-FR" baseline="0" dirty="0" smtClean="0"/>
          </a:p>
          <a:p>
            <a:r>
              <a:rPr lang="fr-FR" baseline="0" dirty="0" smtClean="0"/>
              <a:t>Projet : le temps du midi en </a:t>
            </a:r>
            <a:r>
              <a:rPr lang="fr-FR" baseline="0" dirty="0" err="1" smtClean="0"/>
              <a:t>aps</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26</a:t>
            </a:fld>
            <a:endParaRPr lang="fr-FR"/>
          </a:p>
        </p:txBody>
      </p:sp>
    </p:spTree>
    <p:extLst>
      <p:ext uri="{BB962C8B-B14F-4D97-AF65-F5344CB8AC3E}">
        <p14:creationId xmlns:p14="http://schemas.microsoft.com/office/powerpoint/2010/main" val="1201492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Mettre</a:t>
            </a:r>
            <a:r>
              <a:rPr lang="fr-FR" baseline="0" dirty="0" smtClean="0"/>
              <a:t> à jour : projet vieux de 10 ans, projet de l’ancienne équipe municipale</a:t>
            </a:r>
            <a:endParaRPr lang="fr-FR" dirty="0" smtClean="0"/>
          </a:p>
          <a:p>
            <a:r>
              <a:rPr lang="fr-FR" dirty="0" smtClean="0"/>
              <a:t>Si projet en cours : doc de travail ok</a:t>
            </a:r>
          </a:p>
          <a:p>
            <a:endParaRPr lang="fr-FR" dirty="0" smtClean="0"/>
          </a:p>
          <a:p>
            <a:r>
              <a:rPr lang="fr-FR" dirty="0" smtClean="0"/>
              <a:t>Pmi: </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29</a:t>
            </a:fld>
            <a:endParaRPr lang="fr-FR"/>
          </a:p>
        </p:txBody>
      </p:sp>
    </p:spTree>
    <p:extLst>
      <p:ext uri="{BB962C8B-B14F-4D97-AF65-F5344CB8AC3E}">
        <p14:creationId xmlns:p14="http://schemas.microsoft.com/office/powerpoint/2010/main" val="4144783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30</a:t>
            </a:fld>
            <a:endParaRPr lang="fr-FR"/>
          </a:p>
        </p:txBody>
      </p:sp>
    </p:spTree>
    <p:extLst>
      <p:ext uri="{BB962C8B-B14F-4D97-AF65-F5344CB8AC3E}">
        <p14:creationId xmlns:p14="http://schemas.microsoft.com/office/powerpoint/2010/main" val="2756550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 moins de 6</a:t>
            </a:r>
            <a:r>
              <a:rPr lang="fr-FR" baseline="0" dirty="0" smtClean="0"/>
              <a:t> ans: en plus du circuit normal, il y a une autorisation préfectorale envoyée par mail. </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32</a:t>
            </a:fld>
            <a:endParaRPr lang="fr-FR"/>
          </a:p>
        </p:txBody>
      </p:sp>
    </p:spTree>
    <p:extLst>
      <p:ext uri="{BB962C8B-B14F-4D97-AF65-F5344CB8AC3E}">
        <p14:creationId xmlns:p14="http://schemas.microsoft.com/office/powerpoint/2010/main" val="1970952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solidFill>
                  <a:srgbClr val="002060"/>
                </a:solidFill>
              </a:rPr>
              <a:t>Merci aussi </a:t>
            </a:r>
          </a:p>
          <a:p>
            <a:r>
              <a:rPr lang="fr-FR" i="1" dirty="0" smtClean="0">
                <a:solidFill>
                  <a:srgbClr val="002060"/>
                </a:solidFill>
              </a:rPr>
              <a:t>aux personnes qui pourront aider</a:t>
            </a:r>
          </a:p>
          <a:p>
            <a:r>
              <a:rPr lang="fr-FR" i="1" dirty="0" smtClean="0">
                <a:solidFill>
                  <a:srgbClr val="002060"/>
                </a:solidFill>
              </a:rPr>
              <a:t>à ranger les tables du hall</a:t>
            </a:r>
          </a:p>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35</a:t>
            </a:fld>
            <a:endParaRPr lang="fr-FR"/>
          </a:p>
        </p:txBody>
      </p:sp>
    </p:spTree>
    <p:extLst>
      <p:ext uri="{BB962C8B-B14F-4D97-AF65-F5344CB8AC3E}">
        <p14:creationId xmlns:p14="http://schemas.microsoft.com/office/powerpoint/2010/main" val="52478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28 % les paient entre pareil et les ¾ de la rémunération</a:t>
            </a:r>
          </a:p>
          <a:p>
            <a:endParaRPr lang="fr-FR" dirty="0" smtClean="0"/>
          </a:p>
          <a:p>
            <a:r>
              <a:rPr lang="fr-FR" dirty="0" smtClean="0"/>
              <a:t>Sur 94 organisateurs restant – qui versent une rémunération :</a:t>
            </a:r>
          </a:p>
          <a:p>
            <a:pPr lvl="1"/>
            <a:r>
              <a:rPr lang="fr-FR" dirty="0" smtClean="0"/>
              <a:t>68 % versent un salaire de base seul</a:t>
            </a:r>
          </a:p>
          <a:p>
            <a:pPr lvl="1"/>
            <a:r>
              <a:rPr lang="fr-FR" dirty="0" smtClean="0"/>
              <a:t>31 % le complètent avec : primes, indemnités</a:t>
            </a:r>
          </a:p>
          <a:p>
            <a:pPr lvl="1"/>
            <a:endParaRPr lang="fr-FR" dirty="0" smtClean="0"/>
          </a:p>
          <a:p>
            <a:pPr lvl="0"/>
            <a:r>
              <a:rPr lang="fr-FR" dirty="0" smtClean="0"/>
              <a:t>Factures</a:t>
            </a:r>
            <a:r>
              <a:rPr lang="fr-FR" baseline="0" dirty="0" smtClean="0"/>
              <a:t>  hors </a:t>
            </a:r>
            <a:r>
              <a:rPr lang="fr-FR" baseline="0" dirty="0" err="1" smtClean="0"/>
              <a:t>acm</a:t>
            </a:r>
            <a:r>
              <a:rPr lang="fr-FR" baseline="0" dirty="0" smtClean="0"/>
              <a:t> : achat de matériel en lien avec une spécialité, entretien du véhicule personnel…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3</a:t>
            </a:fld>
            <a:endParaRPr lang="fr-FR"/>
          </a:p>
        </p:txBody>
      </p:sp>
    </p:spTree>
    <p:extLst>
      <p:ext uri="{BB962C8B-B14F-4D97-AF65-F5344CB8AC3E}">
        <p14:creationId xmlns:p14="http://schemas.microsoft.com/office/powerpoint/2010/main" val="301488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Primes et indemnités de sujétions comprises</a:t>
            </a:r>
          </a:p>
          <a:p>
            <a:endParaRPr lang="fr-FR" dirty="0" smtClean="0"/>
          </a:p>
          <a:p>
            <a:r>
              <a:rPr lang="fr-FR" dirty="0" smtClean="0"/>
              <a:t>Autour</a:t>
            </a:r>
            <a:r>
              <a:rPr lang="fr-FR" baseline="0" dirty="0" smtClean="0"/>
              <a:t> de 20</a:t>
            </a:r>
            <a:r>
              <a:rPr lang="fr-FR" dirty="0" smtClean="0"/>
              <a:t> % en dessous des préconisations </a:t>
            </a:r>
            <a:r>
              <a:rPr lang="fr-FR" dirty="0" err="1" smtClean="0"/>
              <a:t>jpa</a:t>
            </a:r>
            <a:r>
              <a:rPr lang="fr-FR" baseline="0" dirty="0" smtClean="0"/>
              <a:t> pour les « animateurs » : 32,90 euros b/j</a:t>
            </a:r>
          </a:p>
          <a:p>
            <a:r>
              <a:rPr lang="fr-FR" baseline="0" dirty="0" smtClean="0"/>
              <a:t>53 % au dessus de 50 euros brut/j</a:t>
            </a:r>
          </a:p>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4</a:t>
            </a:fld>
            <a:endParaRPr lang="fr-FR"/>
          </a:p>
        </p:txBody>
      </p:sp>
    </p:spTree>
    <p:extLst>
      <p:ext uri="{BB962C8B-B14F-4D97-AF65-F5344CB8AC3E}">
        <p14:creationId xmlns:p14="http://schemas.microsoft.com/office/powerpoint/2010/main" val="1556745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des sondés…</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7</a:t>
            </a:fld>
            <a:endParaRPr lang="fr-FR"/>
          </a:p>
        </p:txBody>
      </p:sp>
    </p:spTree>
    <p:extLst>
      <p:ext uri="{BB962C8B-B14F-4D97-AF65-F5344CB8AC3E}">
        <p14:creationId xmlns:p14="http://schemas.microsoft.com/office/powerpoint/2010/main" val="297605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Rappel dernière modification « </a:t>
            </a:r>
            <a:r>
              <a:rPr lang="fr-FR" dirty="0" err="1" smtClean="0"/>
              <a:t>Bougrab</a:t>
            </a:r>
            <a:r>
              <a:rPr lang="fr-FR" dirty="0" smtClean="0"/>
              <a:t> »</a:t>
            </a:r>
          </a:p>
          <a:p>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8</a:t>
            </a:fld>
            <a:endParaRPr lang="fr-FR"/>
          </a:p>
        </p:txBody>
      </p:sp>
    </p:spTree>
    <p:extLst>
      <p:ext uri="{BB962C8B-B14F-4D97-AF65-F5344CB8AC3E}">
        <p14:creationId xmlns:p14="http://schemas.microsoft.com/office/powerpoint/2010/main" val="141423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Envoyer</a:t>
            </a:r>
            <a:r>
              <a:rPr lang="fr-FR" baseline="0" dirty="0" smtClean="0"/>
              <a:t> à la DDCS du lieu de stage et non de résidence du stagiaire;</a:t>
            </a:r>
          </a:p>
          <a:p>
            <a:endParaRPr lang="fr-FR" baseline="0" dirty="0" smtClean="0"/>
          </a:p>
          <a:p>
            <a:endParaRPr lang="fr-FR" dirty="0" smtClean="0"/>
          </a:p>
          <a:p>
            <a:endParaRPr lang="fr-FR" dirty="0" smtClean="0"/>
          </a:p>
          <a:p>
            <a:r>
              <a:rPr lang="fr-FR" dirty="0" smtClean="0"/>
              <a:t>72% des stagiaires</a:t>
            </a:r>
            <a:r>
              <a:rPr lang="fr-FR" baseline="0" dirty="0" smtClean="0"/>
              <a:t> reçoivent des conseils en fin de stage</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10</a:t>
            </a:fld>
            <a:endParaRPr lang="fr-FR"/>
          </a:p>
        </p:txBody>
      </p:sp>
    </p:spTree>
    <p:extLst>
      <p:ext uri="{BB962C8B-B14F-4D97-AF65-F5344CB8AC3E}">
        <p14:creationId xmlns:p14="http://schemas.microsoft.com/office/powerpoint/2010/main" val="86075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72% des stagiaires</a:t>
            </a:r>
            <a:r>
              <a:rPr lang="fr-FR" baseline="0" dirty="0" smtClean="0"/>
              <a:t> reçoivent des conseils en fin de stage</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11</a:t>
            </a:fld>
            <a:endParaRPr lang="fr-FR"/>
          </a:p>
        </p:txBody>
      </p:sp>
    </p:spTree>
    <p:extLst>
      <p:ext uri="{BB962C8B-B14F-4D97-AF65-F5344CB8AC3E}">
        <p14:creationId xmlns:p14="http://schemas.microsoft.com/office/powerpoint/2010/main" val="860751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 Une notion ancienne qui sert à définir une période de transitoire</a:t>
            </a:r>
            <a:r>
              <a:rPr lang="fr-FR" baseline="0" dirty="0" smtClean="0"/>
              <a:t> de formation et de probation en vue de l’exercice d’une fonction »</a:t>
            </a:r>
          </a:p>
          <a:p>
            <a:r>
              <a:rPr lang="fr-FR" baseline="0" dirty="0" err="1" smtClean="0"/>
              <a:t>Déf</a:t>
            </a:r>
            <a:r>
              <a:rPr lang="fr-FR" baseline="0" dirty="0" smtClean="0"/>
              <a:t> tirée d’un rapport d’information déposé à l’assemblée nationale par la commission de affaires européennes  (février 2014).</a:t>
            </a:r>
          </a:p>
          <a:p>
            <a:r>
              <a:rPr lang="fr-FR" baseline="0" dirty="0" smtClean="0"/>
              <a:t>Recoupe de réalités variées: ex stage d’observation de 3eme, stage d’un étudiant ingénieur, stage d’un adulte en reconversion.</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13</a:t>
            </a:fld>
            <a:endParaRPr lang="fr-FR"/>
          </a:p>
        </p:txBody>
      </p:sp>
    </p:spTree>
    <p:extLst>
      <p:ext uri="{BB962C8B-B14F-4D97-AF65-F5344CB8AC3E}">
        <p14:creationId xmlns:p14="http://schemas.microsoft.com/office/powerpoint/2010/main" val="11792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Droit français: les stages </a:t>
            </a:r>
            <a:r>
              <a:rPr lang="fr-FR" baseline="0" dirty="0" err="1" smtClean="0"/>
              <a:t>bafa</a:t>
            </a:r>
            <a:r>
              <a:rPr lang="fr-FR" baseline="0" dirty="0" smtClean="0"/>
              <a:t> et </a:t>
            </a:r>
            <a:r>
              <a:rPr lang="fr-FR" baseline="0" dirty="0" err="1" smtClean="0"/>
              <a:t>bafd</a:t>
            </a:r>
            <a:r>
              <a:rPr lang="fr-FR" baseline="0" dirty="0" smtClean="0"/>
              <a:t> ne sont pas des diplômes ou certifications professionnels </a:t>
            </a:r>
          </a:p>
          <a:p>
            <a:r>
              <a:rPr lang="fr-FR" baseline="0" dirty="0" smtClean="0"/>
              <a:t>Droit européen : stages dits « en marché libre », les stages </a:t>
            </a:r>
            <a:r>
              <a:rPr lang="fr-FR" baseline="0" dirty="0" err="1" smtClean="0"/>
              <a:t>bafa</a:t>
            </a:r>
            <a:r>
              <a:rPr lang="fr-FR" baseline="0" dirty="0" smtClean="0"/>
              <a:t> et </a:t>
            </a:r>
            <a:r>
              <a:rPr lang="fr-FR" baseline="0" dirty="0" err="1" smtClean="0"/>
              <a:t>bafd</a:t>
            </a:r>
            <a:r>
              <a:rPr lang="fr-FR" baseline="0" dirty="0" smtClean="0"/>
              <a:t> appartiennent à cette catégorie</a:t>
            </a:r>
          </a:p>
          <a:p>
            <a:endParaRPr lang="fr-FR" baseline="0" dirty="0" smtClean="0"/>
          </a:p>
          <a:p>
            <a:r>
              <a:rPr lang="fr-FR" baseline="0" dirty="0" smtClean="0"/>
              <a:t>Question souvent posée par les parents des </a:t>
            </a:r>
            <a:r>
              <a:rPr lang="fr-FR" baseline="0" dirty="0" err="1" smtClean="0"/>
              <a:t>bafa</a:t>
            </a:r>
            <a:r>
              <a:rPr lang="fr-FR" baseline="0" dirty="0" smtClean="0"/>
              <a:t> stagiaires, et question posée parfois par les organisateurs d’</a:t>
            </a:r>
            <a:r>
              <a:rPr lang="fr-FR" baseline="0" dirty="0" err="1" smtClean="0"/>
              <a:t>acm</a:t>
            </a:r>
            <a:r>
              <a:rPr lang="fr-FR" baseline="0" dirty="0" smtClean="0"/>
              <a:t> : </a:t>
            </a:r>
          </a:p>
          <a:p>
            <a:r>
              <a:rPr lang="fr-FR" baseline="0" dirty="0" smtClean="0"/>
              <a:t>–surtout si mineurs – </a:t>
            </a:r>
          </a:p>
          <a:p>
            <a:r>
              <a:rPr lang="fr-FR" baseline="0" dirty="0" smtClean="0"/>
              <a:t>peut-on faire une convention? Réponse : non, pas « une convention de stage » au sens réglementaire du terme. Les stages en marché libre – hors cursus d’étude - sont interdits en France.</a:t>
            </a:r>
          </a:p>
          <a:p>
            <a:endParaRPr lang="fr-FR" baseline="0" dirty="0" smtClean="0"/>
          </a:p>
          <a:p>
            <a:r>
              <a:rPr lang="fr-FR" baseline="0" dirty="0" smtClean="0"/>
              <a:t>La commission européenne cherche à donner un cadre commun pour tous les stages: qu’ils soient  dans la cadre d’une formation ou dans le cadre d’un marché libre. Afin d’éviter : l’emploi déguiser, de renforcer la qualité des stages, de mieux protéger les stagiaires (« gratifications » /</a:t>
            </a:r>
            <a:r>
              <a:rPr lang="fr-FR" baseline="0" dirty="0" err="1" smtClean="0"/>
              <a:t>rémun</a:t>
            </a:r>
            <a:r>
              <a:rPr lang="fr-FR" baseline="0" dirty="0" smtClean="0"/>
              <a:t>, protection sociale.</a:t>
            </a:r>
          </a:p>
          <a:p>
            <a:endParaRPr lang="fr-FR" dirty="0" smtClean="0"/>
          </a:p>
          <a:p>
            <a:endParaRPr lang="fr-FR" dirty="0" smtClean="0"/>
          </a:p>
          <a:p>
            <a:r>
              <a:rPr lang="fr-FR" dirty="0" smtClean="0"/>
              <a:t>Cotisation accident du</a:t>
            </a:r>
            <a:r>
              <a:rPr lang="fr-FR" baseline="0" dirty="0" smtClean="0"/>
              <a:t> travail et maladie professionnelle versées par l’organisateur de l’</a:t>
            </a:r>
            <a:r>
              <a:rPr lang="fr-FR" baseline="0" dirty="0" err="1" smtClean="0"/>
              <a:t>acm</a:t>
            </a:r>
            <a:r>
              <a:rPr lang="fr-FR" baseline="0" dirty="0" smtClean="0"/>
              <a:t> (circulaire </a:t>
            </a:r>
            <a:r>
              <a:rPr lang="fr-FR" baseline="0" dirty="0" err="1" smtClean="0"/>
              <a:t>arssaff</a:t>
            </a:r>
            <a:r>
              <a:rPr lang="fr-FR" baseline="0" dirty="0" smtClean="0"/>
              <a:t>)</a:t>
            </a:r>
            <a:endParaRPr lang="fr-FR" dirty="0"/>
          </a:p>
        </p:txBody>
      </p:sp>
      <p:sp>
        <p:nvSpPr>
          <p:cNvPr id="4" name="Espace réservé du numéro de diapositive 3"/>
          <p:cNvSpPr>
            <a:spLocks noGrp="1"/>
          </p:cNvSpPr>
          <p:nvPr>
            <p:ph type="sldNum" sz="quarter" idx="10"/>
          </p:nvPr>
        </p:nvSpPr>
        <p:spPr/>
        <p:txBody>
          <a:bodyPr/>
          <a:lstStyle/>
          <a:p>
            <a:fld id="{FA6678A5-9BA5-4C7F-9D7F-9607AA16F99C}" type="slidenum">
              <a:rPr lang="fr-FR" smtClean="0"/>
              <a:t>14</a:t>
            </a:fld>
            <a:endParaRPr lang="fr-FR"/>
          </a:p>
        </p:txBody>
      </p:sp>
    </p:spTree>
    <p:extLst>
      <p:ext uri="{BB962C8B-B14F-4D97-AF65-F5344CB8AC3E}">
        <p14:creationId xmlns:p14="http://schemas.microsoft.com/office/powerpoint/2010/main" val="112846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32783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413579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22536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137894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2004206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282013E-7EBD-4B61-88C5-7A5A875F245C}" type="datetimeFigureOut">
              <a:rPr lang="fr-FR" smtClean="0"/>
              <a:t>07/05/2015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254426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282013E-7EBD-4B61-88C5-7A5A875F245C}" type="datetimeFigureOut">
              <a:rPr lang="fr-FR" smtClean="0"/>
              <a:t>07/05/2015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102310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282013E-7EBD-4B61-88C5-7A5A875F245C}" type="datetimeFigureOut">
              <a:rPr lang="fr-FR" smtClean="0"/>
              <a:t>07/05/2015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860918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282013E-7EBD-4B61-88C5-7A5A875F245C}" type="datetimeFigureOut">
              <a:rPr lang="fr-FR" smtClean="0"/>
              <a:t>07/05/2015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420150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82013E-7EBD-4B61-88C5-7A5A875F245C}" type="datetimeFigureOut">
              <a:rPr lang="fr-FR" smtClean="0"/>
              <a:t>07/05/2015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54928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282013E-7EBD-4B61-88C5-7A5A875F245C}" type="datetimeFigureOut">
              <a:rPr lang="fr-FR" smtClean="0"/>
              <a:t>07/05/2015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302388-35FE-4D57-83BB-2CE292E9827C}" type="slidenum">
              <a:rPr lang="fr-FR" smtClean="0"/>
              <a:t>‹N°›</a:t>
            </a:fld>
            <a:endParaRPr lang="fr-FR"/>
          </a:p>
        </p:txBody>
      </p:sp>
    </p:spTree>
    <p:extLst>
      <p:ext uri="{BB962C8B-B14F-4D97-AF65-F5344CB8AC3E}">
        <p14:creationId xmlns:p14="http://schemas.microsoft.com/office/powerpoint/2010/main" val="30411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85C2FF"/>
            </a:gs>
            <a:gs pos="98000">
              <a:srgbClr val="C4D6EB"/>
            </a:gs>
          </a:gsLst>
          <a:lin ang="2700000" scaled="0"/>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82013E-7EBD-4B61-88C5-7A5A875F245C}" type="datetimeFigureOut">
              <a:rPr lang="fr-FR" smtClean="0"/>
              <a:t>07/05/2015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02388-35FE-4D57-83BB-2CE292E9827C}" type="slidenum">
              <a:rPr lang="fr-FR" smtClean="0"/>
              <a:t>‹N°›</a:t>
            </a:fld>
            <a:endParaRPr lang="fr-FR"/>
          </a:p>
        </p:txBody>
      </p:sp>
    </p:spTree>
    <p:extLst>
      <p:ext uri="{BB962C8B-B14F-4D97-AF65-F5344CB8AC3E}">
        <p14:creationId xmlns:p14="http://schemas.microsoft.com/office/powerpoint/2010/main" val="25034817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gam@jeunesse-sports.gouv.f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36912"/>
            <a:ext cx="7772400" cy="1470025"/>
          </a:xfrm>
        </p:spPr>
        <p:txBody>
          <a:bodyPr>
            <a:noAutofit/>
          </a:bodyPr>
          <a:lstStyle/>
          <a:p>
            <a:r>
              <a:rPr lang="fr-FR" sz="8000" b="1" dirty="0" smtClean="0"/>
              <a:t>Journée des ACM</a:t>
            </a:r>
            <a:endParaRPr lang="fr-FR" sz="8000" b="1" dirty="0"/>
          </a:p>
        </p:txBody>
      </p:sp>
      <p:sp>
        <p:nvSpPr>
          <p:cNvPr id="3" name="Sous-titre 2"/>
          <p:cNvSpPr>
            <a:spLocks noGrp="1"/>
          </p:cNvSpPr>
          <p:nvPr>
            <p:ph type="subTitle" idx="1"/>
          </p:nvPr>
        </p:nvSpPr>
        <p:spPr>
          <a:xfrm>
            <a:off x="899592" y="4293096"/>
            <a:ext cx="7416824" cy="1752600"/>
          </a:xfrm>
        </p:spPr>
        <p:txBody>
          <a:bodyPr>
            <a:normAutofit fontScale="85000" lnSpcReduction="10000"/>
          </a:bodyPr>
          <a:lstStyle/>
          <a:p>
            <a:r>
              <a:rPr lang="fr-FR" sz="6000" b="1" dirty="0" smtClean="0">
                <a:solidFill>
                  <a:srgbClr val="C00000"/>
                </a:solidFill>
              </a:rPr>
              <a:t>5 mai </a:t>
            </a:r>
            <a:r>
              <a:rPr lang="fr-FR" sz="6000" b="1" dirty="0" smtClean="0">
                <a:solidFill>
                  <a:srgbClr val="C00000"/>
                </a:solidFill>
              </a:rPr>
              <a:t>2015</a:t>
            </a:r>
          </a:p>
          <a:p>
            <a:r>
              <a:rPr lang="fr-FR" sz="4600" dirty="0" smtClean="0">
                <a:solidFill>
                  <a:srgbClr val="C00000"/>
                </a:solidFill>
              </a:rPr>
              <a:t>Maison des Syndicats - </a:t>
            </a:r>
            <a:r>
              <a:rPr lang="fr-FR" sz="4600" dirty="0">
                <a:solidFill>
                  <a:srgbClr val="C00000"/>
                </a:solidFill>
              </a:rPr>
              <a:t>N</a:t>
            </a:r>
            <a:r>
              <a:rPr lang="fr-FR" sz="4600" dirty="0" smtClean="0">
                <a:solidFill>
                  <a:srgbClr val="C00000"/>
                </a:solidFill>
              </a:rPr>
              <a:t>antes</a:t>
            </a:r>
            <a:endParaRPr lang="fr-FR" sz="4600" dirty="0">
              <a:solidFill>
                <a:srgbClr val="C00000"/>
              </a:solidFill>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15752"/>
            <a:ext cx="4192104" cy="1800200"/>
          </a:xfrm>
          <a:prstGeom prst="rect">
            <a:avLst/>
          </a:prstGeom>
          <a:solidFill>
            <a:srgbClr val="FFFFFF"/>
          </a:solidFill>
          <a:ln>
            <a:noFill/>
          </a:ln>
        </p:spPr>
      </p:pic>
    </p:spTree>
    <p:extLst>
      <p:ext uri="{BB962C8B-B14F-4D97-AF65-F5344CB8AC3E}">
        <p14:creationId xmlns:p14="http://schemas.microsoft.com/office/powerpoint/2010/main" val="1122690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b="1" dirty="0" smtClean="0"/>
              <a:t>Validation du stage par la DDCS</a:t>
            </a:r>
            <a:br>
              <a:rPr lang="fr-FR" b="1" dirty="0" smtClean="0"/>
            </a:br>
            <a:r>
              <a:rPr lang="fr-FR" b="1" dirty="0" smtClean="0">
                <a:solidFill>
                  <a:srgbClr val="C00000"/>
                </a:solidFill>
              </a:rPr>
              <a:t>aujourd’hui</a:t>
            </a:r>
            <a:endParaRPr lang="fr-FR" b="1"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290258417"/>
              </p:ext>
            </p:extLst>
          </p:nvPr>
        </p:nvGraphicFramePr>
        <p:xfrm>
          <a:off x="457200" y="1600200"/>
          <a:ext cx="8363271" cy="4490439"/>
        </p:xfrm>
        <a:graphic>
          <a:graphicData uri="http://schemas.openxmlformats.org/drawingml/2006/table">
            <a:tbl>
              <a:tblPr firstRow="1" bandRow="1">
                <a:tableStyleId>{5C22544A-7EE6-4342-B048-85BDC9FD1C3A}</a:tableStyleId>
              </a:tblPr>
              <a:tblGrid>
                <a:gridCol w="2787757"/>
                <a:gridCol w="2787757"/>
                <a:gridCol w="2787757"/>
              </a:tblGrid>
              <a:tr h="1058773">
                <a:tc>
                  <a:txBody>
                    <a:bodyPr/>
                    <a:lstStyle/>
                    <a:p>
                      <a:pPr algn="ctr"/>
                      <a:r>
                        <a:rPr lang="fr-FR" sz="3200" dirty="0" smtClean="0"/>
                        <a:t>BAFA</a:t>
                      </a:r>
                      <a:endParaRPr lang="fr-FR" sz="3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fr-FR" sz="3200" dirty="0" smtClean="0"/>
                        <a:t>BAFD</a:t>
                      </a:r>
                      <a:endParaRPr lang="fr-FR" sz="3200" dirty="0"/>
                    </a:p>
                    <a:p>
                      <a:pPr algn="ctr"/>
                      <a:endParaRPr lang="fr-FR" sz="300" dirty="0" smtClean="0"/>
                    </a:p>
                    <a:p>
                      <a:pPr algn="ctr"/>
                      <a:r>
                        <a:rPr lang="fr-FR" dirty="0" smtClean="0"/>
                        <a:t>2 possibilités : </a:t>
                      </a:r>
                      <a:r>
                        <a:rPr lang="fr-FR" sz="2000" dirty="0" smtClean="0">
                          <a:solidFill>
                            <a:srgbClr val="C00000"/>
                          </a:solidFill>
                        </a:rPr>
                        <a:t>au choix</a:t>
                      </a:r>
                      <a:endParaRPr lang="fr-FR"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dirty="0"/>
                    </a:p>
                  </a:txBody>
                  <a:tcPr/>
                </a:tc>
              </a:tr>
              <a:tr h="1376405">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dirty="0" smtClean="0"/>
                        <a:t>Le stagiaire saisit l’appréciation sur : « www.jeunes.gouv.fr »</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dirty="0" smtClean="0"/>
                        <a:t>(espace personnel)</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dirty="0" smtClean="0"/>
                        <a:t>Le stagiaire</a:t>
                      </a:r>
                      <a:r>
                        <a:rPr lang="fr-FR" sz="1800" baseline="0" dirty="0" smtClean="0"/>
                        <a:t> </a:t>
                      </a:r>
                      <a:r>
                        <a:rPr lang="fr-FR" sz="1800" dirty="0" smtClean="0"/>
                        <a:t>saisit l’appréciation sur : « www.jeunes.gouv.fr »</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sz="1800" dirty="0" smtClean="0"/>
                        <a:t>(espace personnel)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r-FR" sz="2400" u="sng" dirty="0" smtClean="0"/>
                        <a:t>de préférence :</a:t>
                      </a:r>
                    </a:p>
                    <a:p>
                      <a:pPr algn="ctr"/>
                      <a:endParaRPr lang="fr-FR" sz="1800" dirty="0" smtClean="0"/>
                    </a:p>
                    <a:p>
                      <a:pPr algn="ctr"/>
                      <a:r>
                        <a:rPr lang="fr-FR" sz="1800" dirty="0" smtClean="0"/>
                        <a:t>L’organisateur saisit l’appréciation </a:t>
                      </a:r>
                    </a:p>
                    <a:p>
                      <a:pPr algn="ctr"/>
                      <a:r>
                        <a:rPr lang="fr-FR" sz="1800" dirty="0" smtClean="0"/>
                        <a:t>sur  TAM </a:t>
                      </a:r>
                    </a:p>
                    <a:p>
                      <a:pPr algn="ctr"/>
                      <a:endParaRPr lang="fr-FR" sz="1800" dirty="0" smtClean="0"/>
                    </a:p>
                    <a:p>
                      <a:pPr algn="ctr"/>
                      <a:r>
                        <a:rPr lang="fr-FR" sz="1800" dirty="0" smtClean="0"/>
                        <a:t>(si</a:t>
                      </a:r>
                      <a:r>
                        <a:rPr lang="fr-FR" sz="1800" baseline="0" dirty="0" smtClean="0"/>
                        <a:t> </a:t>
                      </a:r>
                      <a:r>
                        <a:rPr lang="fr-FR" sz="1800" dirty="0" smtClean="0"/>
                        <a:t>Fiche Complémentaire</a:t>
                      </a:r>
                    </a:p>
                    <a:p>
                      <a:pPr algn="ctr"/>
                      <a:r>
                        <a:rPr lang="fr-FR" sz="1800" dirty="0" smtClean="0"/>
                        <a:t>« visée »)</a:t>
                      </a:r>
                      <a:endParaRPr lang="fr-FR"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25870">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dirty="0" smtClean="0"/>
                        <a:t>transmet l’attestation originale à la DDCS</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u="sng" dirty="0" smtClean="0">
                          <a:solidFill>
                            <a:srgbClr val="C00000"/>
                          </a:solidFill>
                        </a:rPr>
                        <a:t>conseil à donner au stagiaire:</a:t>
                      </a:r>
                      <a:r>
                        <a:rPr lang="fr-FR" dirty="0" smtClean="0">
                          <a:solidFill>
                            <a:srgbClr val="C00000"/>
                          </a:solidFill>
                        </a:rPr>
                        <a:t> ne pas oublier cet envoi papier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dirty="0" smtClean="0"/>
                        <a:t>transmet l’attestation originale à la DDCS</a:t>
                      </a:r>
                    </a:p>
                    <a:p>
                      <a:pPr marL="0" marR="0" lvl="1" indent="0" algn="ctr" defTabSz="914400" rtl="0" eaLnBrk="1" fontAlgn="auto" latinLnBrk="0" hangingPunct="1">
                        <a:lnSpc>
                          <a:spcPct val="100000"/>
                        </a:lnSpc>
                        <a:spcBef>
                          <a:spcPts val="0"/>
                        </a:spcBef>
                        <a:spcAft>
                          <a:spcPts val="0"/>
                        </a:spcAft>
                        <a:buClrTx/>
                        <a:buSzTx/>
                        <a:buFontTx/>
                        <a:buNone/>
                        <a:tabLst/>
                        <a:defRPr/>
                      </a:pPr>
                      <a:r>
                        <a:rPr lang="fr-FR" u="sng" dirty="0" smtClean="0">
                          <a:solidFill>
                            <a:srgbClr val="C00000"/>
                          </a:solidFill>
                        </a:rPr>
                        <a:t>conseil à donner au stagiaire:</a:t>
                      </a:r>
                      <a:r>
                        <a:rPr lang="fr-FR" dirty="0" smtClean="0">
                          <a:solidFill>
                            <a:srgbClr val="C00000"/>
                          </a:solidFill>
                        </a:rPr>
                        <a:t> ne pas oublier cet envoi papier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solidFill>
                          <a:srgbClr val="C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9391">
                <a:tc gridSpan="3">
                  <a:txBody>
                    <a:bodyPr/>
                    <a:lstStyle/>
                    <a:p>
                      <a:pPr algn="ctr"/>
                      <a:r>
                        <a:rPr lang="fr-FR" sz="2000" dirty="0" smtClean="0"/>
                        <a:t>La  DDCS valide le stage</a:t>
                      </a: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fr-FR" dirty="0"/>
                    </a:p>
                  </a:txBody>
                  <a:tcPr anchor="ctr"/>
                </a:tc>
                <a:tc hMerge="1">
                  <a:txBody>
                    <a:bodyPr/>
                    <a:lstStyle/>
                    <a:p>
                      <a:pPr algn="ctr"/>
                      <a:endParaRPr lang="fr-F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3391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229600" cy="1143000"/>
          </a:xfrm>
        </p:spPr>
        <p:txBody>
          <a:bodyPr>
            <a:noAutofit/>
          </a:bodyPr>
          <a:lstStyle/>
          <a:p>
            <a:r>
              <a:rPr lang="fr-FR" b="1" dirty="0" smtClean="0"/>
              <a:t>Validation du stage par la DDCS</a:t>
            </a:r>
            <a:br>
              <a:rPr lang="fr-FR" b="1" dirty="0" smtClean="0"/>
            </a:br>
            <a:r>
              <a:rPr lang="fr-FR" b="1" dirty="0" smtClean="0">
                <a:solidFill>
                  <a:srgbClr val="C00000"/>
                </a:solidFill>
              </a:rPr>
              <a:t>demain</a:t>
            </a:r>
            <a:endParaRPr lang="fr-FR" b="1" dirty="0"/>
          </a:p>
        </p:txBody>
      </p:sp>
      <p:sp>
        <p:nvSpPr>
          <p:cNvPr id="3" name="Espace réservé du contenu 2"/>
          <p:cNvSpPr>
            <a:spLocks noGrp="1"/>
          </p:cNvSpPr>
          <p:nvPr>
            <p:ph idx="1"/>
          </p:nvPr>
        </p:nvSpPr>
        <p:spPr>
          <a:xfrm>
            <a:off x="467544" y="1844824"/>
            <a:ext cx="8229600" cy="4493095"/>
          </a:xfrm>
        </p:spPr>
        <p:txBody>
          <a:bodyPr>
            <a:normAutofit/>
          </a:bodyPr>
          <a:lstStyle/>
          <a:p>
            <a:r>
              <a:rPr lang="fr-FR" sz="2800" b="1" dirty="0" smtClean="0">
                <a:solidFill>
                  <a:srgbClr val="C00000"/>
                </a:solidFill>
              </a:rPr>
              <a:t>BAFA : </a:t>
            </a:r>
          </a:p>
          <a:p>
            <a:pPr lvl="1">
              <a:spcAft>
                <a:spcPts val="1200"/>
              </a:spcAft>
            </a:pPr>
            <a:r>
              <a:rPr lang="fr-FR" sz="2400" dirty="0" smtClean="0"/>
              <a:t>l’organisateur saisira l’appréciation sur la FC</a:t>
            </a:r>
          </a:p>
          <a:p>
            <a:r>
              <a:rPr lang="fr-FR" sz="2800" b="1" dirty="0" smtClean="0">
                <a:solidFill>
                  <a:srgbClr val="C00000"/>
                </a:solidFill>
              </a:rPr>
              <a:t>Application « </a:t>
            </a:r>
            <a:r>
              <a:rPr lang="fr-FR" sz="2800" b="1" dirty="0" err="1" smtClean="0">
                <a:solidFill>
                  <a:srgbClr val="C00000"/>
                </a:solidFill>
              </a:rPr>
              <a:t>smartphone</a:t>
            </a:r>
            <a:r>
              <a:rPr lang="fr-FR" sz="2800" b="1" dirty="0" smtClean="0">
                <a:solidFill>
                  <a:srgbClr val="C00000"/>
                </a:solidFill>
              </a:rPr>
              <a:t> » </a:t>
            </a:r>
            <a:r>
              <a:rPr lang="fr-FR" sz="2800" dirty="0" smtClean="0">
                <a:solidFill>
                  <a:srgbClr val="C00000"/>
                </a:solidFill>
              </a:rPr>
              <a:t>pour le stagiaire </a:t>
            </a:r>
            <a:r>
              <a:rPr lang="fr-FR" sz="2800" b="1" dirty="0" smtClean="0">
                <a:solidFill>
                  <a:srgbClr val="C00000"/>
                </a:solidFill>
              </a:rPr>
              <a:t>:</a:t>
            </a:r>
          </a:p>
          <a:p>
            <a:pPr lvl="1"/>
            <a:endParaRPr lang="fr-FR" sz="2000" dirty="0" smtClean="0"/>
          </a:p>
          <a:p>
            <a:pPr lvl="1"/>
            <a:r>
              <a:rPr lang="fr-FR" sz="2000" dirty="0" smtClean="0"/>
              <a:t> </a:t>
            </a:r>
            <a:r>
              <a:rPr lang="fr-FR" dirty="0" smtClean="0"/>
              <a:t>depuis </a:t>
            </a:r>
            <a:r>
              <a:rPr lang="fr-FR" dirty="0"/>
              <a:t>le 23 </a:t>
            </a:r>
            <a:r>
              <a:rPr lang="fr-FR" dirty="0" smtClean="0"/>
              <a:t>janvier sur : </a:t>
            </a:r>
          </a:p>
          <a:p>
            <a:pPr lvl="1"/>
            <a:endParaRPr lang="fr-FR" sz="2000" dirty="0"/>
          </a:p>
          <a:p>
            <a:pPr lvl="1"/>
            <a:endParaRPr lang="fr-FR" sz="2000" dirty="0" smtClean="0"/>
          </a:p>
          <a:p>
            <a:pPr marL="0" indent="0">
              <a:buNone/>
            </a:pPr>
            <a:r>
              <a:rPr lang="fr-FR" sz="2000" dirty="0" smtClean="0"/>
              <a:t>     </a:t>
            </a:r>
            <a:r>
              <a:rPr lang="fr-FR" sz="2400" dirty="0" smtClean="0"/>
              <a:t>http</a:t>
            </a:r>
            <a:r>
              <a:rPr lang="fr-FR" sz="2400" dirty="0"/>
              <a:t>://</a:t>
            </a:r>
            <a:r>
              <a:rPr lang="fr-FR" sz="2400" dirty="0" smtClean="0"/>
              <a:t>m.bafa-bafd.jeunes.gouv.fr</a:t>
            </a:r>
            <a:endParaRPr lang="fr-FR" sz="2400" dirty="0"/>
          </a:p>
          <a:p>
            <a:endParaRPr lang="fr-FR" sz="2400" dirty="0" smtClean="0"/>
          </a:p>
          <a:p>
            <a:endParaRPr lang="fr-FR" sz="2400" dirty="0" smtClean="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573016"/>
            <a:ext cx="2578100"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6261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88840"/>
            <a:ext cx="7772400" cy="1470025"/>
          </a:xfrm>
        </p:spPr>
        <p:txBody>
          <a:bodyPr>
            <a:normAutofit/>
          </a:bodyPr>
          <a:lstStyle/>
          <a:p>
            <a:r>
              <a:rPr lang="fr-FR" sz="6600" b="1" dirty="0" smtClean="0"/>
              <a:t>Statut du stagiaire</a:t>
            </a:r>
            <a:endParaRPr lang="fr-FR" sz="6600" b="1" dirty="0"/>
          </a:p>
        </p:txBody>
      </p:sp>
      <p:sp>
        <p:nvSpPr>
          <p:cNvPr id="3" name="Sous-titre 2"/>
          <p:cNvSpPr>
            <a:spLocks noGrp="1"/>
          </p:cNvSpPr>
          <p:nvPr>
            <p:ph type="subTitle" idx="1"/>
          </p:nvPr>
        </p:nvSpPr>
        <p:spPr>
          <a:xfrm>
            <a:off x="1403648" y="3645024"/>
            <a:ext cx="6400800" cy="1752600"/>
          </a:xfrm>
        </p:spPr>
        <p:txBody>
          <a:bodyPr>
            <a:normAutofit/>
          </a:bodyPr>
          <a:lstStyle/>
          <a:p>
            <a:r>
              <a:rPr lang="fr-FR" sz="4800" b="1" dirty="0">
                <a:solidFill>
                  <a:srgbClr val="C00000"/>
                </a:solidFill>
              </a:rPr>
              <a:t>Au regard du droit </a:t>
            </a:r>
            <a:endParaRPr lang="fr-FR" sz="4800" b="1" dirty="0" smtClean="0">
              <a:solidFill>
                <a:srgbClr val="C00000"/>
              </a:solidFill>
            </a:endParaRPr>
          </a:p>
          <a:p>
            <a:r>
              <a:rPr lang="fr-FR" sz="4800" b="1" dirty="0" smtClean="0">
                <a:solidFill>
                  <a:srgbClr val="C00000"/>
                </a:solidFill>
              </a:rPr>
              <a:t>du </a:t>
            </a:r>
            <a:r>
              <a:rPr lang="fr-FR" sz="4800" b="1" dirty="0">
                <a:solidFill>
                  <a:srgbClr val="C00000"/>
                </a:solidFill>
              </a:rPr>
              <a:t>travail</a:t>
            </a:r>
          </a:p>
        </p:txBody>
      </p:sp>
    </p:spTree>
    <p:extLst>
      <p:ext uri="{BB962C8B-B14F-4D97-AF65-F5344CB8AC3E}">
        <p14:creationId xmlns:p14="http://schemas.microsoft.com/office/powerpoint/2010/main" val="2502454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t>La notion de « stage » </a:t>
            </a:r>
            <a:endParaRPr lang="fr-FR" sz="5400" b="1" dirty="0"/>
          </a:p>
        </p:txBody>
      </p:sp>
      <p:sp>
        <p:nvSpPr>
          <p:cNvPr id="3" name="Espace réservé du contenu 2"/>
          <p:cNvSpPr>
            <a:spLocks noGrp="1"/>
          </p:cNvSpPr>
          <p:nvPr>
            <p:ph idx="1"/>
          </p:nvPr>
        </p:nvSpPr>
        <p:spPr>
          <a:xfrm>
            <a:off x="457200" y="1600200"/>
            <a:ext cx="8229600" cy="5069160"/>
          </a:xfrm>
        </p:spPr>
        <p:txBody>
          <a:bodyPr>
            <a:normAutofit/>
          </a:bodyPr>
          <a:lstStyle/>
          <a:p>
            <a:r>
              <a:rPr lang="fr-FR" b="1" dirty="0" smtClean="0">
                <a:solidFill>
                  <a:srgbClr val="C00000"/>
                </a:solidFill>
              </a:rPr>
              <a:t>En droit français:</a:t>
            </a:r>
          </a:p>
          <a:p>
            <a:pPr lvl="1"/>
            <a:r>
              <a:rPr lang="fr-FR" dirty="0"/>
              <a:t>i</a:t>
            </a:r>
            <a:r>
              <a:rPr lang="fr-FR" dirty="0" smtClean="0"/>
              <a:t>l fait partie d’un cursus de formation pour l’obtention d’un diplôme ou d’une certification</a:t>
            </a:r>
          </a:p>
          <a:p>
            <a:pPr lvl="1"/>
            <a:r>
              <a:rPr lang="fr-FR" dirty="0"/>
              <a:t>c</a:t>
            </a:r>
            <a:r>
              <a:rPr lang="fr-FR" dirty="0" smtClean="0"/>
              <a:t>onvention de stage obligatoire entre les organismes de formation et d’accueil</a:t>
            </a:r>
          </a:p>
          <a:p>
            <a:r>
              <a:rPr lang="fr-FR" b="1" dirty="0" smtClean="0">
                <a:solidFill>
                  <a:srgbClr val="C00000"/>
                </a:solidFill>
              </a:rPr>
              <a:t>En droit européen:</a:t>
            </a:r>
          </a:p>
          <a:p>
            <a:pPr lvl="1"/>
            <a:r>
              <a:rPr lang="fr-FR" dirty="0"/>
              <a:t>p</a:t>
            </a:r>
            <a:r>
              <a:rPr lang="fr-FR" dirty="0" smtClean="0"/>
              <a:t>ériode de pratique professionnelle convenue entre un stagiaire et un fournisseur de stage</a:t>
            </a:r>
          </a:p>
          <a:p>
            <a:pPr lvl="1"/>
            <a:r>
              <a:rPr lang="fr-FR" dirty="0"/>
              <a:t>p</a:t>
            </a:r>
            <a:r>
              <a:rPr lang="fr-FR" dirty="0" smtClean="0"/>
              <a:t>as de convention entre </a:t>
            </a:r>
            <a:r>
              <a:rPr lang="fr-FR" dirty="0"/>
              <a:t>les organismes de formation et d’accueil</a:t>
            </a:r>
          </a:p>
          <a:p>
            <a:pPr marL="457200" lvl="1" indent="0">
              <a:buNone/>
            </a:pPr>
            <a:endParaRPr lang="fr-FR" dirty="0" smtClean="0"/>
          </a:p>
          <a:p>
            <a:pPr lvl="1"/>
            <a:endParaRPr lang="fr-FR" dirty="0" smtClean="0"/>
          </a:p>
        </p:txBody>
      </p:sp>
    </p:spTree>
    <p:extLst>
      <p:ext uri="{BB962C8B-B14F-4D97-AF65-F5344CB8AC3E}">
        <p14:creationId xmlns:p14="http://schemas.microsoft.com/office/powerpoint/2010/main" val="146473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Autofit/>
          </a:bodyPr>
          <a:lstStyle/>
          <a:p>
            <a:r>
              <a:rPr lang="fr-FR" b="1" dirty="0" smtClean="0"/>
              <a:t>Statuts du stagiaire BAFA - BAFD</a:t>
            </a:r>
            <a:endParaRPr lang="fr-FR" b="1" dirty="0"/>
          </a:p>
        </p:txBody>
      </p:sp>
      <p:sp>
        <p:nvSpPr>
          <p:cNvPr id="3" name="Espace réservé du contenu 2"/>
          <p:cNvSpPr>
            <a:spLocks noGrp="1"/>
          </p:cNvSpPr>
          <p:nvPr>
            <p:ph idx="1"/>
          </p:nvPr>
        </p:nvSpPr>
        <p:spPr>
          <a:xfrm>
            <a:off x="457200" y="1600200"/>
            <a:ext cx="8229600" cy="4781128"/>
          </a:xfrm>
        </p:spPr>
        <p:txBody>
          <a:bodyPr>
            <a:normAutofit fontScale="92500" lnSpcReduction="20000"/>
          </a:bodyPr>
          <a:lstStyle/>
          <a:p>
            <a:r>
              <a:rPr lang="fr-FR" sz="3600" dirty="0"/>
              <a:t>p</a:t>
            </a:r>
            <a:r>
              <a:rPr lang="fr-FR" sz="3600" dirty="0" smtClean="0"/>
              <a:t>as possible d’être stagiaire au sens du droit français </a:t>
            </a:r>
          </a:p>
          <a:p>
            <a:r>
              <a:rPr lang="fr-FR" sz="3600" b="1" dirty="0" smtClean="0">
                <a:solidFill>
                  <a:srgbClr val="C00000"/>
                </a:solidFill>
              </a:rPr>
              <a:t>soit « salarié » :</a:t>
            </a:r>
          </a:p>
          <a:p>
            <a:pPr lvl="1"/>
            <a:r>
              <a:rPr lang="fr-FR" dirty="0" smtClean="0"/>
              <a:t>contrat </a:t>
            </a:r>
            <a:r>
              <a:rPr lang="fr-FR" dirty="0"/>
              <a:t>de </a:t>
            </a:r>
            <a:r>
              <a:rPr lang="fr-FR" dirty="0" smtClean="0"/>
              <a:t>travail : CEE, CDD, CDI, CD2I </a:t>
            </a:r>
          </a:p>
          <a:p>
            <a:pPr lvl="1"/>
            <a:r>
              <a:rPr lang="fr-FR" dirty="0"/>
              <a:t>p</a:t>
            </a:r>
            <a:r>
              <a:rPr lang="fr-FR" dirty="0" smtClean="0"/>
              <a:t>ossibilité de mentionner </a:t>
            </a:r>
            <a:r>
              <a:rPr lang="fr-FR" dirty="0"/>
              <a:t>« en cours de formation BAFA/BAFD </a:t>
            </a:r>
            <a:r>
              <a:rPr lang="fr-FR" dirty="0" smtClean="0"/>
              <a:t>» et préciser les tâches</a:t>
            </a:r>
          </a:p>
          <a:p>
            <a:r>
              <a:rPr lang="fr-FR" sz="3600" b="1" dirty="0" smtClean="0">
                <a:solidFill>
                  <a:srgbClr val="C00000"/>
                </a:solidFill>
              </a:rPr>
              <a:t>soit « bénévole » :</a:t>
            </a:r>
          </a:p>
          <a:p>
            <a:pPr lvl="1"/>
            <a:r>
              <a:rPr lang="fr-FR" dirty="0" smtClean="0"/>
              <a:t>signature de la charte du bénévole, du règlement intérieur, convention de bénévolat…</a:t>
            </a:r>
          </a:p>
          <a:p>
            <a:r>
              <a:rPr lang="fr-FR" sz="3600" b="1" dirty="0">
                <a:solidFill>
                  <a:srgbClr val="C00000"/>
                </a:solidFill>
              </a:rPr>
              <a:t>a</a:t>
            </a:r>
            <a:r>
              <a:rPr lang="fr-FR" sz="3600" b="1" dirty="0" smtClean="0">
                <a:solidFill>
                  <a:srgbClr val="C00000"/>
                </a:solidFill>
              </a:rPr>
              <a:t>venir : vers un statut de « volontaire »?</a:t>
            </a:r>
            <a:endParaRPr lang="fr-FR" sz="3600" b="1" dirty="0">
              <a:solidFill>
                <a:srgbClr val="C00000"/>
              </a:solidFill>
            </a:endParaRPr>
          </a:p>
          <a:p>
            <a:endParaRPr lang="fr-FR" dirty="0"/>
          </a:p>
        </p:txBody>
      </p:sp>
    </p:spTree>
    <p:extLst>
      <p:ext uri="{BB962C8B-B14F-4D97-AF65-F5344CB8AC3E}">
        <p14:creationId xmlns:p14="http://schemas.microsoft.com/office/powerpoint/2010/main" val="1011393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16832"/>
            <a:ext cx="7772400" cy="3170783"/>
          </a:xfrm>
        </p:spPr>
        <p:txBody>
          <a:bodyPr>
            <a:noAutofit/>
          </a:bodyPr>
          <a:lstStyle/>
          <a:p>
            <a:r>
              <a:rPr lang="fr-FR" sz="6600" b="1" dirty="0" smtClean="0"/>
              <a:t>Responsabilité </a:t>
            </a:r>
            <a:br>
              <a:rPr lang="fr-FR" sz="6600" b="1" dirty="0" smtClean="0"/>
            </a:br>
            <a:r>
              <a:rPr lang="fr-FR" sz="6600" b="1" dirty="0" smtClean="0"/>
              <a:t>du stagiaire</a:t>
            </a:r>
            <a:endParaRPr lang="fr-FR" sz="6600" b="1" dirty="0"/>
          </a:p>
        </p:txBody>
      </p:sp>
    </p:spTree>
    <p:extLst>
      <p:ext uri="{BB962C8B-B14F-4D97-AF65-F5344CB8AC3E}">
        <p14:creationId xmlns:p14="http://schemas.microsoft.com/office/powerpoint/2010/main" val="3631573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t>Le stagiaire </a:t>
            </a:r>
            <a:r>
              <a:rPr lang="fr-FR" sz="5400" b="1" dirty="0" err="1" smtClean="0"/>
              <a:t>Bafa</a:t>
            </a:r>
            <a:endParaRPr lang="fr-FR" sz="5400" b="1" dirty="0"/>
          </a:p>
        </p:txBody>
      </p:sp>
      <p:sp>
        <p:nvSpPr>
          <p:cNvPr id="3" name="Espace réservé du contenu 2"/>
          <p:cNvSpPr>
            <a:spLocks noGrp="1"/>
          </p:cNvSpPr>
          <p:nvPr>
            <p:ph idx="1"/>
          </p:nvPr>
        </p:nvSpPr>
        <p:spPr>
          <a:xfrm>
            <a:off x="467544" y="1556792"/>
            <a:ext cx="7931224" cy="4824536"/>
          </a:xfrm>
        </p:spPr>
        <p:txBody>
          <a:bodyPr>
            <a:normAutofit fontScale="92500" lnSpcReduction="20000"/>
          </a:bodyPr>
          <a:lstStyle/>
          <a:p>
            <a:r>
              <a:rPr lang="fr-FR" b="1" dirty="0" smtClean="0">
                <a:solidFill>
                  <a:srgbClr val="C00000"/>
                </a:solidFill>
              </a:rPr>
              <a:t>Si la personne est majeure, possibilité :</a:t>
            </a:r>
          </a:p>
          <a:p>
            <a:pPr lvl="1"/>
            <a:r>
              <a:rPr lang="fr-FR" dirty="0"/>
              <a:t>d</a:t>
            </a:r>
            <a:r>
              <a:rPr lang="fr-FR" dirty="0" smtClean="0"/>
              <a:t>’encadrer en autonomie un groupe de mineurs</a:t>
            </a:r>
          </a:p>
          <a:p>
            <a:pPr lvl="1"/>
            <a:r>
              <a:rPr lang="fr-FR" dirty="0" smtClean="0"/>
              <a:t>y compris pour un déplacement </a:t>
            </a:r>
          </a:p>
          <a:p>
            <a:r>
              <a:rPr lang="fr-FR" b="1" dirty="0" smtClean="0">
                <a:solidFill>
                  <a:srgbClr val="C00000"/>
                </a:solidFill>
              </a:rPr>
              <a:t>… à condition d’en être capable : </a:t>
            </a:r>
          </a:p>
          <a:p>
            <a:pPr lvl="1"/>
            <a:r>
              <a:rPr lang="fr-FR" dirty="0"/>
              <a:t>m</a:t>
            </a:r>
            <a:r>
              <a:rPr lang="fr-FR" dirty="0" smtClean="0"/>
              <a:t>aturité, autorité, prudence, </a:t>
            </a:r>
            <a:r>
              <a:rPr lang="fr-FR" dirty="0"/>
              <a:t>bienveillance, </a:t>
            </a:r>
            <a:r>
              <a:rPr lang="fr-FR" dirty="0" smtClean="0"/>
              <a:t>etc…</a:t>
            </a:r>
          </a:p>
          <a:p>
            <a:pPr lvl="1"/>
            <a:r>
              <a:rPr lang="fr-FR" dirty="0"/>
              <a:t>é</a:t>
            </a:r>
            <a:r>
              <a:rPr lang="fr-FR" dirty="0" smtClean="0"/>
              <a:t>viter les situations potentiellement à risques, ou génératrices d’imprévus</a:t>
            </a:r>
          </a:p>
          <a:p>
            <a:r>
              <a:rPr lang="fr-FR" b="1" dirty="0" smtClean="0">
                <a:solidFill>
                  <a:srgbClr val="C00000"/>
                </a:solidFill>
              </a:rPr>
              <a:t>Le stagiaire mineur : pas de différence…</a:t>
            </a:r>
          </a:p>
          <a:p>
            <a:pPr lvl="1"/>
            <a:r>
              <a:rPr lang="fr-FR" dirty="0"/>
              <a:t>e</a:t>
            </a:r>
            <a:r>
              <a:rPr lang="fr-FR" dirty="0" smtClean="0"/>
              <a:t>n cas d’accident : sa responsabilité pourra être atténuée et celle de l’organisateur ou du directeur majorée</a:t>
            </a:r>
          </a:p>
        </p:txBody>
      </p:sp>
    </p:spTree>
    <p:extLst>
      <p:ext uri="{BB962C8B-B14F-4D97-AF65-F5344CB8AC3E}">
        <p14:creationId xmlns:p14="http://schemas.microsoft.com/office/powerpoint/2010/main" val="104468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t>Le stagiaire BAFD</a:t>
            </a:r>
            <a:endParaRPr lang="fr-FR" sz="5400" b="1" dirty="0"/>
          </a:p>
        </p:txBody>
      </p:sp>
      <p:sp>
        <p:nvSpPr>
          <p:cNvPr id="3" name="Espace réservé du contenu 2"/>
          <p:cNvSpPr>
            <a:spLocks noGrp="1"/>
          </p:cNvSpPr>
          <p:nvPr>
            <p:ph idx="1"/>
          </p:nvPr>
        </p:nvSpPr>
        <p:spPr>
          <a:xfrm>
            <a:off x="457200" y="1600200"/>
            <a:ext cx="8229600" cy="4853136"/>
          </a:xfrm>
        </p:spPr>
        <p:txBody>
          <a:bodyPr>
            <a:normAutofit fontScale="92500"/>
          </a:bodyPr>
          <a:lstStyle/>
          <a:p>
            <a:r>
              <a:rPr lang="fr-FR" b="1" dirty="0" smtClean="0">
                <a:solidFill>
                  <a:srgbClr val="C00000"/>
                </a:solidFill>
              </a:rPr>
              <a:t>Etant directeur, il endosse toutes les responsabilités décrites dans le CASF :</a:t>
            </a:r>
          </a:p>
          <a:p>
            <a:pPr lvl="1"/>
            <a:r>
              <a:rPr lang="fr-FR" dirty="0"/>
              <a:t>s</a:t>
            </a:r>
            <a:r>
              <a:rPr lang="fr-FR" dirty="0" smtClean="0"/>
              <a:t>écurité physique et morale</a:t>
            </a:r>
          </a:p>
          <a:p>
            <a:pPr lvl="1"/>
            <a:r>
              <a:rPr lang="fr-FR" dirty="0"/>
              <a:t>p</a:t>
            </a:r>
            <a:r>
              <a:rPr lang="fr-FR" dirty="0" smtClean="0"/>
              <a:t>rotéger la santé des mineurs</a:t>
            </a:r>
          </a:p>
          <a:p>
            <a:pPr lvl="1"/>
            <a:r>
              <a:rPr lang="fr-FR" dirty="0"/>
              <a:t>m</a:t>
            </a:r>
            <a:r>
              <a:rPr lang="fr-FR" dirty="0" smtClean="0"/>
              <a:t>ettre en œuvre le projet éducatif</a:t>
            </a:r>
          </a:p>
          <a:p>
            <a:r>
              <a:rPr lang="fr-FR" b="1" dirty="0" smtClean="0">
                <a:solidFill>
                  <a:srgbClr val="C00000"/>
                </a:solidFill>
              </a:rPr>
              <a:t>Ces responsabilités sont partagées avec l’organisateur qui doit :</a:t>
            </a:r>
            <a:endParaRPr lang="fr-FR" b="1" dirty="0">
              <a:solidFill>
                <a:srgbClr val="C00000"/>
              </a:solidFill>
            </a:endParaRPr>
          </a:p>
          <a:p>
            <a:pPr lvl="1"/>
            <a:r>
              <a:rPr lang="fr-FR" dirty="0" smtClean="0"/>
              <a:t>épauler le directeur sur les aspects ‘protection</a:t>
            </a:r>
            <a:r>
              <a:rPr lang="fr-FR" dirty="0"/>
              <a:t>’ et ‘</a:t>
            </a:r>
            <a:r>
              <a:rPr lang="fr-FR" dirty="0" smtClean="0"/>
              <a:t>éducation’ des mineurs</a:t>
            </a:r>
          </a:p>
          <a:p>
            <a:pPr lvl="1"/>
            <a:r>
              <a:rPr lang="fr-FR" dirty="0"/>
              <a:t>a</a:t>
            </a:r>
            <a:r>
              <a:rPr lang="fr-FR" dirty="0" smtClean="0"/>
              <a:t>lléger si besoin certaines missions (1</a:t>
            </a:r>
            <a:r>
              <a:rPr lang="fr-FR" baseline="30000" dirty="0" smtClean="0"/>
              <a:t>er</a:t>
            </a:r>
            <a:r>
              <a:rPr lang="fr-FR" dirty="0" smtClean="0"/>
              <a:t> stage)</a:t>
            </a:r>
          </a:p>
        </p:txBody>
      </p:sp>
    </p:spTree>
    <p:extLst>
      <p:ext uri="{BB962C8B-B14F-4D97-AF65-F5344CB8AC3E}">
        <p14:creationId xmlns:p14="http://schemas.microsoft.com/office/powerpoint/2010/main" val="4094268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6600" b="1" dirty="0" smtClean="0"/>
              <a:t>Handicap</a:t>
            </a:r>
            <a:endParaRPr lang="fr-FR" sz="6600" b="1" dirty="0"/>
          </a:p>
        </p:txBody>
      </p:sp>
      <p:sp>
        <p:nvSpPr>
          <p:cNvPr id="3" name="Sous-titre 2"/>
          <p:cNvSpPr>
            <a:spLocks noGrp="1"/>
          </p:cNvSpPr>
          <p:nvPr>
            <p:ph type="subTitle" idx="1"/>
          </p:nvPr>
        </p:nvSpPr>
        <p:spPr>
          <a:xfrm>
            <a:off x="899592" y="4077072"/>
            <a:ext cx="7448872" cy="1752600"/>
          </a:xfrm>
        </p:spPr>
        <p:txBody>
          <a:bodyPr>
            <a:normAutofit/>
          </a:bodyPr>
          <a:lstStyle/>
          <a:p>
            <a:r>
              <a:rPr lang="fr-FR" sz="3600" dirty="0" smtClean="0">
                <a:solidFill>
                  <a:srgbClr val="C00000"/>
                </a:solidFill>
              </a:rPr>
              <a:t>thème de la journée ACM 2014…</a:t>
            </a:r>
            <a:endParaRPr lang="fr-FR" sz="3600" dirty="0">
              <a:solidFill>
                <a:srgbClr val="C00000"/>
              </a:solidFill>
            </a:endParaRPr>
          </a:p>
        </p:txBody>
      </p:sp>
    </p:spTree>
    <p:extLst>
      <p:ext uri="{BB962C8B-B14F-4D97-AF65-F5344CB8AC3E}">
        <p14:creationId xmlns:p14="http://schemas.microsoft.com/office/powerpoint/2010/main" val="50660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8496944" cy="5544616"/>
          </a:xfrm>
        </p:spPr>
        <p:txBody>
          <a:bodyPr>
            <a:normAutofit fontScale="85000" lnSpcReduction="10000"/>
          </a:bodyPr>
          <a:lstStyle/>
          <a:p>
            <a:pPr>
              <a:spcAft>
                <a:spcPts val="1200"/>
              </a:spcAft>
            </a:pPr>
            <a:r>
              <a:rPr lang="fr-FR" sz="3600" b="1" dirty="0" smtClean="0">
                <a:solidFill>
                  <a:srgbClr val="C00000"/>
                </a:solidFill>
              </a:rPr>
              <a:t>Fédérations ressources :</a:t>
            </a:r>
          </a:p>
          <a:p>
            <a:pPr lvl="1">
              <a:spcAft>
                <a:spcPts val="1200"/>
              </a:spcAft>
            </a:pPr>
            <a:r>
              <a:rPr lang="fr-FR" sz="3200" dirty="0"/>
              <a:t>a</a:t>
            </a:r>
            <a:r>
              <a:rPr lang="fr-FR" sz="3200" dirty="0" smtClean="0"/>
              <a:t>nimateurs en situation de handicap: </a:t>
            </a:r>
            <a:r>
              <a:rPr lang="fr-FR" sz="3200" dirty="0" err="1" smtClean="0"/>
              <a:t>Céméa</a:t>
            </a:r>
            <a:r>
              <a:rPr lang="fr-FR" sz="3200" dirty="0" smtClean="0"/>
              <a:t> (Lesly le Calvé)</a:t>
            </a:r>
          </a:p>
          <a:p>
            <a:pPr lvl="1">
              <a:spcAft>
                <a:spcPts val="1800"/>
              </a:spcAft>
            </a:pPr>
            <a:r>
              <a:rPr lang="fr-FR" sz="3200" dirty="0"/>
              <a:t>c</a:t>
            </a:r>
            <a:r>
              <a:rPr lang="fr-FR" sz="3200" dirty="0" smtClean="0"/>
              <a:t>hevalet des </a:t>
            </a:r>
            <a:r>
              <a:rPr lang="fr-FR" sz="3200" dirty="0" err="1" smtClean="0"/>
              <a:t>Francas</a:t>
            </a:r>
            <a:r>
              <a:rPr lang="fr-FR" sz="3200" dirty="0" smtClean="0"/>
              <a:t> (Amandine </a:t>
            </a:r>
            <a:r>
              <a:rPr lang="fr-FR" sz="3200" dirty="0" err="1" smtClean="0"/>
              <a:t>Loizeau</a:t>
            </a:r>
            <a:r>
              <a:rPr lang="fr-FR" sz="3200" dirty="0" smtClean="0"/>
              <a:t>)</a:t>
            </a:r>
          </a:p>
          <a:p>
            <a:pPr>
              <a:spcAft>
                <a:spcPts val="1200"/>
              </a:spcAft>
            </a:pPr>
            <a:r>
              <a:rPr lang="fr-FR" sz="3600" b="1" dirty="0" smtClean="0">
                <a:solidFill>
                  <a:srgbClr val="C00000"/>
                </a:solidFill>
              </a:rPr>
              <a:t>Documents :</a:t>
            </a:r>
          </a:p>
          <a:p>
            <a:pPr lvl="1">
              <a:spcAft>
                <a:spcPts val="1200"/>
              </a:spcAft>
            </a:pPr>
            <a:r>
              <a:rPr lang="fr-FR" sz="3200" dirty="0"/>
              <a:t> </a:t>
            </a:r>
            <a:r>
              <a:rPr lang="fr-FR" sz="3200" dirty="0" smtClean="0"/>
              <a:t>le </a:t>
            </a:r>
            <a:r>
              <a:rPr lang="fr-FR" sz="3200" dirty="0"/>
              <a:t>document </a:t>
            </a:r>
            <a:r>
              <a:rPr lang="fr-FR" sz="3200" dirty="0" smtClean="0"/>
              <a:t>ressource de la journée ACM 2014</a:t>
            </a:r>
          </a:p>
          <a:p>
            <a:pPr lvl="1">
              <a:spcAft>
                <a:spcPts val="1200"/>
              </a:spcAft>
            </a:pPr>
            <a:r>
              <a:rPr lang="fr-FR" sz="3200" dirty="0"/>
              <a:t>t</a:t>
            </a:r>
            <a:r>
              <a:rPr lang="fr-FR" sz="3200" dirty="0" smtClean="0"/>
              <a:t>ableau des ressources financières pour l’accueil des mineurs en situation de handicap</a:t>
            </a:r>
          </a:p>
          <a:p>
            <a:pPr lvl="1"/>
            <a:r>
              <a:rPr lang="fr-FR" sz="3200" dirty="0"/>
              <a:t>http://</a:t>
            </a:r>
            <a:r>
              <a:rPr lang="fr-FR" sz="3200" dirty="0" smtClean="0"/>
              <a:t>www.tcap-loisirs.info/</a:t>
            </a:r>
          </a:p>
          <a:p>
            <a:pPr marL="3600450" lvl="8" indent="0">
              <a:buNone/>
            </a:pPr>
            <a:r>
              <a:rPr lang="fr-FR" sz="3000" dirty="0" smtClean="0">
                <a:solidFill>
                  <a:srgbClr val="C00000"/>
                </a:solidFill>
              </a:rPr>
              <a:t>(dans ressources doc)</a:t>
            </a:r>
          </a:p>
        </p:txBody>
      </p:sp>
    </p:spTree>
    <p:extLst>
      <p:ext uri="{BB962C8B-B14F-4D97-AF65-F5344CB8AC3E}">
        <p14:creationId xmlns:p14="http://schemas.microsoft.com/office/powerpoint/2010/main" val="144261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2594719"/>
          </a:xfrm>
        </p:spPr>
        <p:txBody>
          <a:bodyPr>
            <a:noAutofit/>
          </a:bodyPr>
          <a:lstStyle/>
          <a:p>
            <a:r>
              <a:rPr lang="fr-FR" sz="7200" b="1" dirty="0" smtClean="0"/>
              <a:t>Questionnaire</a:t>
            </a:r>
            <a:br>
              <a:rPr lang="fr-FR" sz="7200" b="1" dirty="0" smtClean="0"/>
            </a:br>
            <a:r>
              <a:rPr lang="fr-FR" sz="2000" b="1" dirty="0"/>
              <a:t> </a:t>
            </a:r>
            <a:r>
              <a:rPr lang="fr-FR" sz="2000" b="1" dirty="0" smtClean="0"/>
              <a:t>  </a:t>
            </a:r>
            <a:r>
              <a:rPr lang="fr-FR" sz="7200" b="1" dirty="0" smtClean="0"/>
              <a:t/>
            </a:r>
            <a:br>
              <a:rPr lang="fr-FR" sz="7200" b="1" dirty="0" smtClean="0"/>
            </a:br>
            <a:r>
              <a:rPr lang="fr-FR" b="1" dirty="0" smtClean="0"/>
              <a:t> </a:t>
            </a:r>
            <a:r>
              <a:rPr lang="fr-FR" sz="7200" dirty="0" smtClean="0">
                <a:solidFill>
                  <a:srgbClr val="C00000"/>
                </a:solidFill>
              </a:rPr>
              <a:t>Rémunération</a:t>
            </a:r>
            <a:br>
              <a:rPr lang="fr-FR" sz="7200" dirty="0" smtClean="0">
                <a:solidFill>
                  <a:srgbClr val="C00000"/>
                </a:solidFill>
              </a:rPr>
            </a:br>
            <a:r>
              <a:rPr lang="fr-FR" sz="6000" dirty="0" smtClean="0">
                <a:solidFill>
                  <a:srgbClr val="C00000"/>
                </a:solidFill>
              </a:rPr>
              <a:t>des</a:t>
            </a:r>
            <a:r>
              <a:rPr lang="fr-FR" sz="7200" dirty="0" smtClean="0">
                <a:solidFill>
                  <a:srgbClr val="C00000"/>
                </a:solidFill>
              </a:rPr>
              <a:t/>
            </a:r>
            <a:br>
              <a:rPr lang="fr-FR" sz="7200" dirty="0" smtClean="0">
                <a:solidFill>
                  <a:srgbClr val="C00000"/>
                </a:solidFill>
              </a:rPr>
            </a:br>
            <a:r>
              <a:rPr lang="fr-FR" sz="7200" dirty="0" smtClean="0">
                <a:solidFill>
                  <a:srgbClr val="C00000"/>
                </a:solidFill>
              </a:rPr>
              <a:t>stagiaires BAFA</a:t>
            </a:r>
            <a:endParaRPr lang="fr-FR" sz="7200" dirty="0">
              <a:solidFill>
                <a:srgbClr val="C00000"/>
              </a:solidFill>
            </a:endParaRPr>
          </a:p>
        </p:txBody>
      </p:sp>
    </p:spTree>
    <p:extLst>
      <p:ext uri="{BB962C8B-B14F-4D97-AF65-F5344CB8AC3E}">
        <p14:creationId xmlns:p14="http://schemas.microsoft.com/office/powerpoint/2010/main" val="4085923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420888"/>
            <a:ext cx="7772400" cy="1470025"/>
          </a:xfrm>
        </p:spPr>
        <p:txBody>
          <a:bodyPr>
            <a:normAutofit/>
          </a:bodyPr>
          <a:lstStyle/>
          <a:p>
            <a:r>
              <a:rPr lang="fr-FR" sz="7200" b="1" dirty="0" smtClean="0"/>
              <a:t>Séjours</a:t>
            </a:r>
            <a:endParaRPr lang="fr-FR" sz="7200" b="1" dirty="0"/>
          </a:p>
        </p:txBody>
      </p:sp>
      <p:sp>
        <p:nvSpPr>
          <p:cNvPr id="3" name="Sous-titre 2"/>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501616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395536" y="620688"/>
            <a:ext cx="8424936" cy="5832648"/>
          </a:xfrm>
        </p:spPr>
        <p:txBody>
          <a:bodyPr>
            <a:noAutofit/>
          </a:bodyPr>
          <a:lstStyle/>
          <a:p>
            <a:pPr marL="342900" lvl="1" indent="-342900">
              <a:spcAft>
                <a:spcPts val="1200"/>
              </a:spcAft>
              <a:buFont typeface="Arial" panose="020B0604020202020204" pitchFamily="34" charset="0"/>
              <a:buChar char="•"/>
            </a:pPr>
            <a:r>
              <a:rPr lang="fr-FR" sz="3200" b="1" dirty="0" smtClean="0">
                <a:solidFill>
                  <a:srgbClr val="C00000"/>
                </a:solidFill>
              </a:rPr>
              <a:t>Actualité réglementaire : </a:t>
            </a:r>
            <a:r>
              <a:rPr lang="fr-FR" sz="3200" dirty="0" smtClean="0">
                <a:solidFill>
                  <a:srgbClr val="C00000"/>
                </a:solidFill>
              </a:rPr>
              <a:t>hébergement en </a:t>
            </a:r>
            <a:r>
              <a:rPr lang="fr-FR" sz="3200" b="1" dirty="0" smtClean="0">
                <a:solidFill>
                  <a:srgbClr val="C00000"/>
                </a:solidFill>
              </a:rPr>
              <a:t>refuge</a:t>
            </a:r>
            <a:r>
              <a:rPr lang="fr-FR" sz="3200" dirty="0" smtClean="0">
                <a:solidFill>
                  <a:srgbClr val="C00000"/>
                </a:solidFill>
              </a:rPr>
              <a:t> de montagne (arrêté du 20/10/14)</a:t>
            </a:r>
          </a:p>
          <a:p>
            <a:pPr marL="742950" lvl="2" indent="-342900">
              <a:spcAft>
                <a:spcPts val="1200"/>
              </a:spcAft>
              <a:buFont typeface="Wingdings" panose="05000000000000000000" pitchFamily="2" charset="2"/>
              <a:buChar char="ü"/>
            </a:pPr>
            <a:r>
              <a:rPr lang="fr-FR" sz="3200" dirty="0" smtClean="0"/>
              <a:t>Le refuge doit figurer sur une liste départementale établie par le Préfet en fonction de critères de sécurité et d’accessibilité des secours</a:t>
            </a:r>
          </a:p>
          <a:p>
            <a:pPr marL="742950" lvl="2" indent="-342900">
              <a:buFont typeface="Wingdings" panose="05000000000000000000" pitchFamily="2" charset="2"/>
              <a:buChar char="ü"/>
            </a:pPr>
            <a:r>
              <a:rPr lang="fr-FR" sz="3200" dirty="0" smtClean="0"/>
              <a:t>2 nuitées consécutives maximum </a:t>
            </a:r>
          </a:p>
          <a:p>
            <a:pPr marL="857250" lvl="3" indent="0">
              <a:buNone/>
            </a:pPr>
            <a:r>
              <a:rPr lang="fr-FR" sz="2400" dirty="0" smtClean="0"/>
              <a:t>(5 en séjours spécifiques)</a:t>
            </a:r>
          </a:p>
          <a:p>
            <a:r>
              <a:rPr lang="fr-FR" sz="3600" b="1" dirty="0" smtClean="0">
                <a:solidFill>
                  <a:srgbClr val="C00000"/>
                </a:solidFill>
              </a:rPr>
              <a:t>Fiche technique départementale : </a:t>
            </a:r>
          </a:p>
          <a:p>
            <a:pPr marL="0" indent="0" algn="ctr">
              <a:buNone/>
            </a:pPr>
            <a:r>
              <a:rPr lang="fr-FR" dirty="0" smtClean="0"/>
              <a:t>« Séjours sous toile, bivouacs, itinérance »</a:t>
            </a:r>
          </a:p>
        </p:txBody>
      </p:sp>
    </p:spTree>
    <p:extLst>
      <p:ext uri="{BB962C8B-B14F-4D97-AF65-F5344CB8AC3E}">
        <p14:creationId xmlns:p14="http://schemas.microsoft.com/office/powerpoint/2010/main" val="2705404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72816"/>
            <a:ext cx="7772400" cy="3384376"/>
          </a:xfrm>
        </p:spPr>
        <p:txBody>
          <a:bodyPr>
            <a:noAutofit/>
          </a:bodyPr>
          <a:lstStyle/>
          <a:p>
            <a:r>
              <a:rPr lang="fr-FR" sz="5400" b="1" dirty="0" smtClean="0"/>
              <a:t>Réforme </a:t>
            </a:r>
            <a:br>
              <a:rPr lang="fr-FR" sz="5400" b="1" dirty="0" smtClean="0"/>
            </a:br>
            <a:r>
              <a:rPr lang="fr-FR" sz="5400" b="1" dirty="0" smtClean="0"/>
              <a:t>des</a:t>
            </a:r>
            <a:br>
              <a:rPr lang="fr-FR" sz="5400" b="1" dirty="0" smtClean="0"/>
            </a:br>
            <a:r>
              <a:rPr lang="fr-FR" sz="5400" b="1" dirty="0" smtClean="0"/>
              <a:t> rythmes éducatifs</a:t>
            </a:r>
            <a:endParaRPr lang="fr-FR" sz="5400" b="1" dirty="0"/>
          </a:p>
        </p:txBody>
      </p:sp>
    </p:spTree>
    <p:extLst>
      <p:ext uri="{BB962C8B-B14F-4D97-AF65-F5344CB8AC3E}">
        <p14:creationId xmlns:p14="http://schemas.microsoft.com/office/powerpoint/2010/main" val="3435606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640960" cy="1143000"/>
          </a:xfrm>
        </p:spPr>
        <p:txBody>
          <a:bodyPr>
            <a:noAutofit/>
          </a:bodyPr>
          <a:lstStyle/>
          <a:p>
            <a:r>
              <a:rPr lang="fr-FR" b="1" dirty="0" smtClean="0"/>
              <a:t>Temps d’échange et d’information</a:t>
            </a:r>
            <a:endParaRPr lang="fr-FR" b="1" dirty="0"/>
          </a:p>
        </p:txBody>
      </p:sp>
      <p:sp>
        <p:nvSpPr>
          <p:cNvPr id="3" name="Espace réservé du contenu 2"/>
          <p:cNvSpPr>
            <a:spLocks noGrp="1"/>
          </p:cNvSpPr>
          <p:nvPr>
            <p:ph idx="1"/>
          </p:nvPr>
        </p:nvSpPr>
        <p:spPr>
          <a:xfrm>
            <a:off x="457200" y="1484784"/>
            <a:ext cx="8229600" cy="4641379"/>
          </a:xfrm>
        </p:spPr>
        <p:txBody>
          <a:bodyPr>
            <a:normAutofit/>
          </a:bodyPr>
          <a:lstStyle/>
          <a:p>
            <a:r>
              <a:rPr lang="fr-FR" sz="3600" b="1" dirty="0" smtClean="0">
                <a:solidFill>
                  <a:srgbClr val="C00000"/>
                </a:solidFill>
              </a:rPr>
              <a:t>mars-avril : </a:t>
            </a:r>
          </a:p>
          <a:p>
            <a:pPr lvl="1"/>
            <a:r>
              <a:rPr lang="fr-FR" sz="3200" dirty="0" smtClean="0"/>
              <a:t>réunions territoriales CAF/DDCS</a:t>
            </a:r>
          </a:p>
          <a:p>
            <a:pPr lvl="1">
              <a:lnSpc>
                <a:spcPct val="150000"/>
              </a:lnSpc>
            </a:pPr>
            <a:r>
              <a:rPr lang="fr-FR" sz="3200" dirty="0" smtClean="0"/>
              <a:t>rencontre avec les fédérations </a:t>
            </a:r>
          </a:p>
          <a:p>
            <a:pPr>
              <a:spcAft>
                <a:spcPts val="1200"/>
              </a:spcAft>
            </a:pPr>
            <a:r>
              <a:rPr lang="fr-FR" sz="3600" b="1" dirty="0" smtClean="0">
                <a:solidFill>
                  <a:srgbClr val="C00000"/>
                </a:solidFill>
              </a:rPr>
              <a:t>28 mai : </a:t>
            </a:r>
            <a:r>
              <a:rPr lang="fr-FR" dirty="0" smtClean="0"/>
              <a:t>rencontre avec les nouveaux organisateurs d’accueils </a:t>
            </a:r>
            <a:r>
              <a:rPr lang="fr-FR" dirty="0"/>
              <a:t>p</a:t>
            </a:r>
            <a:r>
              <a:rPr lang="fr-FR" dirty="0" smtClean="0"/>
              <a:t>ériscolaires</a:t>
            </a:r>
          </a:p>
          <a:p>
            <a:r>
              <a:rPr lang="fr-FR" sz="3600" b="1" dirty="0" smtClean="0">
                <a:solidFill>
                  <a:srgbClr val="C00000"/>
                </a:solidFill>
              </a:rPr>
              <a:t>Septembre/octobre : </a:t>
            </a:r>
            <a:r>
              <a:rPr lang="fr-FR" dirty="0" smtClean="0"/>
              <a:t>les diplômes professionnels en accueils périscolaires</a:t>
            </a:r>
          </a:p>
          <a:p>
            <a:pPr lvl="1"/>
            <a:endParaRPr lang="fr-FR" dirty="0"/>
          </a:p>
        </p:txBody>
      </p:sp>
    </p:spTree>
    <p:extLst>
      <p:ext uri="{BB962C8B-B14F-4D97-AF65-F5344CB8AC3E}">
        <p14:creationId xmlns:p14="http://schemas.microsoft.com/office/powerpoint/2010/main" val="12718027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772816"/>
            <a:ext cx="7772400" cy="3384376"/>
          </a:xfrm>
        </p:spPr>
        <p:txBody>
          <a:bodyPr>
            <a:noAutofit/>
          </a:bodyPr>
          <a:lstStyle/>
          <a:p>
            <a:r>
              <a:rPr lang="fr-FR" sz="5400" b="1" dirty="0" smtClean="0"/>
              <a:t>Autres actions d’accompagnement </a:t>
            </a:r>
            <a:br>
              <a:rPr lang="fr-FR" sz="5400" b="1" dirty="0" smtClean="0"/>
            </a:br>
            <a:r>
              <a:rPr lang="fr-FR" sz="5400" b="1" dirty="0" smtClean="0"/>
              <a:t>de la DDCS</a:t>
            </a:r>
            <a:endParaRPr lang="fr-FR" sz="5400" b="1" dirty="0"/>
          </a:p>
        </p:txBody>
      </p:sp>
    </p:spTree>
    <p:extLst>
      <p:ext uri="{BB962C8B-B14F-4D97-AF65-F5344CB8AC3E}">
        <p14:creationId xmlns:p14="http://schemas.microsoft.com/office/powerpoint/2010/main" val="672194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Temps d’échange et d’information</a:t>
            </a:r>
            <a:endParaRPr lang="fr-FR" dirty="0"/>
          </a:p>
        </p:txBody>
      </p:sp>
      <p:sp>
        <p:nvSpPr>
          <p:cNvPr id="3" name="Espace réservé du contenu 2"/>
          <p:cNvSpPr>
            <a:spLocks noGrp="1"/>
          </p:cNvSpPr>
          <p:nvPr>
            <p:ph idx="1"/>
          </p:nvPr>
        </p:nvSpPr>
        <p:spPr>
          <a:xfrm>
            <a:off x="457200" y="1484784"/>
            <a:ext cx="8229600" cy="4641379"/>
          </a:xfrm>
        </p:spPr>
        <p:txBody>
          <a:bodyPr>
            <a:normAutofit lnSpcReduction="10000"/>
          </a:bodyPr>
          <a:lstStyle/>
          <a:p>
            <a:pPr>
              <a:spcAft>
                <a:spcPts val="1200"/>
              </a:spcAft>
            </a:pPr>
            <a:r>
              <a:rPr lang="fr-FR" sz="3600" b="1" dirty="0" smtClean="0">
                <a:solidFill>
                  <a:srgbClr val="C00000"/>
                </a:solidFill>
              </a:rPr>
              <a:t>Prochaines journées ressources DDCS (juin) :</a:t>
            </a:r>
          </a:p>
          <a:p>
            <a:pPr lvl="1"/>
            <a:r>
              <a:rPr lang="fr-FR" dirty="0" smtClean="0"/>
              <a:t>Espaces jeunes: 3 journées/différents thèmes</a:t>
            </a:r>
          </a:p>
          <a:p>
            <a:pPr lvl="1">
              <a:spcAft>
                <a:spcPts val="1200"/>
              </a:spcAft>
            </a:pPr>
            <a:r>
              <a:rPr lang="fr-FR" dirty="0" smtClean="0"/>
              <a:t>Pratiques numériques et animation jeunesse</a:t>
            </a:r>
          </a:p>
          <a:p>
            <a:pPr>
              <a:spcAft>
                <a:spcPts val="1200"/>
              </a:spcAft>
            </a:pPr>
            <a:r>
              <a:rPr lang="fr-FR" sz="3600" b="1" dirty="0" smtClean="0">
                <a:solidFill>
                  <a:srgbClr val="C00000"/>
                </a:solidFill>
              </a:rPr>
              <a:t>Journées ressources confiées aux fédérations :</a:t>
            </a:r>
          </a:p>
          <a:p>
            <a:pPr lvl="1"/>
            <a:r>
              <a:rPr lang="fr-FR" dirty="0" smtClean="0"/>
              <a:t>2015-2016 : thèmes en lien avec la réforme des rythmes</a:t>
            </a:r>
            <a:endParaRPr lang="fr-FR" dirty="0"/>
          </a:p>
          <a:p>
            <a:pPr lvl="1"/>
            <a:endParaRPr lang="fr-FR" dirty="0" smtClean="0"/>
          </a:p>
          <a:p>
            <a:pPr lvl="1"/>
            <a:endParaRPr lang="fr-FR" dirty="0"/>
          </a:p>
          <a:p>
            <a:pPr lvl="1"/>
            <a:endParaRPr lang="fr-FR" dirty="0" smtClean="0"/>
          </a:p>
          <a:p>
            <a:endParaRPr lang="fr-FR" dirty="0" smtClean="0"/>
          </a:p>
          <a:p>
            <a:pPr lvl="1"/>
            <a:endParaRPr lang="fr-FR" dirty="0" smtClean="0"/>
          </a:p>
          <a:p>
            <a:pPr lvl="1"/>
            <a:endParaRPr lang="fr-FR" dirty="0" smtClean="0"/>
          </a:p>
          <a:p>
            <a:pPr lvl="1"/>
            <a:endParaRPr lang="fr-FR" dirty="0"/>
          </a:p>
          <a:p>
            <a:pPr lvl="1"/>
            <a:endParaRPr lang="fr-FR" dirty="0" smtClean="0"/>
          </a:p>
          <a:p>
            <a:pPr lvl="1"/>
            <a:endParaRPr lang="fr-FR" dirty="0"/>
          </a:p>
        </p:txBody>
      </p:sp>
    </p:spTree>
    <p:extLst>
      <p:ext uri="{BB962C8B-B14F-4D97-AF65-F5344CB8AC3E}">
        <p14:creationId xmlns:p14="http://schemas.microsoft.com/office/powerpoint/2010/main" val="3097611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Fiches techniques départementales</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les accueils en dehors du champ des ACM</a:t>
            </a:r>
          </a:p>
          <a:p>
            <a:r>
              <a:rPr lang="fr-FR" dirty="0"/>
              <a:t>l</a:t>
            </a:r>
            <a:r>
              <a:rPr lang="fr-FR" dirty="0" smtClean="0"/>
              <a:t>es obligations des organisateurs d’ACM mentionnées dans le CASF</a:t>
            </a:r>
          </a:p>
          <a:p>
            <a:r>
              <a:rPr lang="fr-FR" dirty="0"/>
              <a:t>l</a:t>
            </a:r>
            <a:r>
              <a:rPr lang="fr-FR" dirty="0" smtClean="0"/>
              <a:t>es accueils périscolaires</a:t>
            </a:r>
          </a:p>
          <a:p>
            <a:r>
              <a:rPr lang="fr-FR" dirty="0"/>
              <a:t>l</a:t>
            </a:r>
            <a:r>
              <a:rPr lang="fr-FR" dirty="0" smtClean="0"/>
              <a:t>es accueils multi-sites</a:t>
            </a:r>
          </a:p>
          <a:p>
            <a:r>
              <a:rPr lang="fr-FR" dirty="0"/>
              <a:t>a</a:t>
            </a:r>
            <a:r>
              <a:rPr lang="fr-FR" dirty="0" smtClean="0"/>
              <a:t>nimation de rue</a:t>
            </a:r>
          </a:p>
          <a:p>
            <a:r>
              <a:rPr lang="fr-FR" dirty="0" smtClean="0"/>
              <a:t>guide locaux sans hébergement</a:t>
            </a:r>
          </a:p>
          <a:p>
            <a:pPr marL="0" indent="0" algn="ctr">
              <a:buNone/>
            </a:pPr>
            <a:r>
              <a:rPr lang="fr-FR" dirty="0" smtClean="0">
                <a:solidFill>
                  <a:srgbClr val="C00000"/>
                </a:solidFill>
              </a:rPr>
              <a:t>L’imprimé de demande de dérogation pour la direction d’un ALSH a été mis à jour</a:t>
            </a:r>
          </a:p>
          <a:p>
            <a:endParaRPr lang="fr-FR" dirty="0"/>
          </a:p>
        </p:txBody>
      </p:sp>
    </p:spTree>
    <p:extLst>
      <p:ext uri="{BB962C8B-B14F-4D97-AF65-F5344CB8AC3E}">
        <p14:creationId xmlns:p14="http://schemas.microsoft.com/office/powerpoint/2010/main" val="1861289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5400" b="1" dirty="0" smtClean="0"/>
              <a:t>Le site internet</a:t>
            </a:r>
            <a:endParaRPr lang="fr-FR" sz="5400" b="1" dirty="0"/>
          </a:p>
        </p:txBody>
      </p:sp>
      <p:sp>
        <p:nvSpPr>
          <p:cNvPr id="3" name="Espace réservé du contenu 2"/>
          <p:cNvSpPr>
            <a:spLocks noGrp="1"/>
          </p:cNvSpPr>
          <p:nvPr>
            <p:ph idx="1"/>
          </p:nvPr>
        </p:nvSpPr>
        <p:spPr/>
        <p:txBody>
          <a:bodyPr>
            <a:normAutofit/>
          </a:bodyPr>
          <a:lstStyle/>
          <a:p>
            <a:pPr marL="0" indent="0" algn="ctr">
              <a:buNone/>
            </a:pPr>
            <a:r>
              <a:rPr lang="fr-FR" sz="2800" b="1" dirty="0">
                <a:solidFill>
                  <a:srgbClr val="C00000"/>
                </a:solidFill>
              </a:rPr>
              <a:t>http</a:t>
            </a:r>
            <a:r>
              <a:rPr lang="fr-FR" b="1" dirty="0" smtClean="0">
                <a:solidFill>
                  <a:srgbClr val="C00000"/>
                </a:solidFill>
              </a:rPr>
              <a:t>://www.loire-atlantique.gouv.fr</a:t>
            </a:r>
          </a:p>
          <a:p>
            <a:endParaRPr lang="fr-FR" sz="2000" dirty="0" smtClean="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4302" t="13523" r="15780" b="24337"/>
          <a:stretch/>
        </p:blipFill>
        <p:spPr bwMode="auto">
          <a:xfrm>
            <a:off x="971601" y="2276872"/>
            <a:ext cx="7291982" cy="405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8587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z="7200" b="1" dirty="0" smtClean="0"/>
              <a:t>Déclarations</a:t>
            </a:r>
            <a:endParaRPr lang="fr-FR" b="1" dirty="0"/>
          </a:p>
        </p:txBody>
      </p:sp>
      <p:sp>
        <p:nvSpPr>
          <p:cNvPr id="3" name="Sous-titre 2"/>
          <p:cNvSpPr>
            <a:spLocks noGrp="1"/>
          </p:cNvSpPr>
          <p:nvPr>
            <p:ph type="subTitle" idx="1"/>
          </p:nvPr>
        </p:nvSpPr>
        <p:spPr/>
        <p:txBody>
          <a:bodyPr>
            <a:normAutofit/>
          </a:bodyPr>
          <a:lstStyle/>
          <a:p>
            <a:r>
              <a:rPr lang="fr-FR" sz="5400" b="1" dirty="0">
                <a:solidFill>
                  <a:srgbClr val="C00000"/>
                </a:solidFill>
              </a:rPr>
              <a:t>d</a:t>
            </a:r>
            <a:r>
              <a:rPr lang="fr-FR" sz="5400" b="1" dirty="0" smtClean="0">
                <a:solidFill>
                  <a:srgbClr val="C00000"/>
                </a:solidFill>
              </a:rPr>
              <a:t>es  accueils</a:t>
            </a:r>
            <a:endParaRPr lang="fr-FR" sz="5400" b="1" dirty="0">
              <a:solidFill>
                <a:srgbClr val="C00000"/>
              </a:solidFill>
            </a:endParaRPr>
          </a:p>
        </p:txBody>
      </p:sp>
    </p:spTree>
    <p:extLst>
      <p:ext uri="{BB962C8B-B14F-4D97-AF65-F5344CB8AC3E}">
        <p14:creationId xmlns:p14="http://schemas.microsoft.com/office/powerpoint/2010/main" val="2405170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rmAutofit/>
          </a:bodyPr>
          <a:lstStyle/>
          <a:p>
            <a:r>
              <a:rPr lang="fr-FR" sz="5400" b="1" dirty="0" smtClean="0"/>
              <a:t>Documents préalables</a:t>
            </a:r>
            <a:endParaRPr lang="fr-FR" sz="5400" b="1" dirty="0"/>
          </a:p>
        </p:txBody>
      </p:sp>
      <p:sp>
        <p:nvSpPr>
          <p:cNvPr id="3" name="Espace réservé du contenu 2"/>
          <p:cNvSpPr>
            <a:spLocks noGrp="1"/>
          </p:cNvSpPr>
          <p:nvPr>
            <p:ph idx="1"/>
          </p:nvPr>
        </p:nvSpPr>
        <p:spPr>
          <a:xfrm>
            <a:off x="457200" y="1484784"/>
            <a:ext cx="8229600" cy="4824536"/>
          </a:xfrm>
        </p:spPr>
        <p:txBody>
          <a:bodyPr>
            <a:normAutofit fontScale="92500"/>
          </a:bodyPr>
          <a:lstStyle/>
          <a:p>
            <a:r>
              <a:rPr lang="fr-FR" sz="3500" b="1" dirty="0" smtClean="0">
                <a:solidFill>
                  <a:srgbClr val="C00000"/>
                </a:solidFill>
              </a:rPr>
              <a:t>Le projet éducatif :</a:t>
            </a:r>
          </a:p>
          <a:p>
            <a:pPr lvl="1"/>
            <a:r>
              <a:rPr lang="fr-FR" sz="2600" dirty="0"/>
              <a:t>s</a:t>
            </a:r>
            <a:r>
              <a:rPr lang="fr-FR" sz="2600" dirty="0" smtClean="0"/>
              <a:t>i case </a:t>
            </a:r>
            <a:r>
              <a:rPr lang="fr-FR" sz="2600" dirty="0"/>
              <a:t>non cochée </a:t>
            </a:r>
            <a:r>
              <a:rPr lang="fr-FR" sz="2600" dirty="0" smtClean="0"/>
              <a:t>par la DDCS sur fiche organisateur : dépôt impossible de la F. Initiale</a:t>
            </a:r>
          </a:p>
          <a:p>
            <a:pPr lvl="1"/>
            <a:r>
              <a:rPr lang="fr-FR" sz="2600" dirty="0" smtClean="0"/>
              <a:t>l’organisateur doit télécharger le projet (3 M0 max)</a:t>
            </a:r>
          </a:p>
          <a:p>
            <a:pPr lvl="1"/>
            <a:r>
              <a:rPr lang="fr-FR" sz="2600" dirty="0"/>
              <a:t>n</a:t>
            </a:r>
            <a:r>
              <a:rPr lang="fr-FR" sz="2600" dirty="0" smtClean="0"/>
              <a:t>e pas transmettre par mail ou courrier</a:t>
            </a:r>
          </a:p>
          <a:p>
            <a:r>
              <a:rPr lang="fr-FR" sz="3500" b="1" dirty="0" smtClean="0">
                <a:solidFill>
                  <a:srgbClr val="C00000"/>
                </a:solidFill>
              </a:rPr>
              <a:t>Avis </a:t>
            </a:r>
            <a:r>
              <a:rPr lang="fr-FR" sz="3500" b="1" dirty="0">
                <a:solidFill>
                  <a:srgbClr val="C00000"/>
                </a:solidFill>
              </a:rPr>
              <a:t>de la </a:t>
            </a:r>
            <a:r>
              <a:rPr lang="fr-FR" sz="3500" b="1" dirty="0" smtClean="0">
                <a:solidFill>
                  <a:srgbClr val="C00000"/>
                </a:solidFill>
              </a:rPr>
              <a:t>PMI pour les moins de 6 ans : </a:t>
            </a:r>
          </a:p>
          <a:p>
            <a:pPr lvl="1"/>
            <a:r>
              <a:rPr lang="fr-FR" sz="2600" dirty="0"/>
              <a:t>s</a:t>
            </a:r>
            <a:r>
              <a:rPr lang="fr-FR" sz="2600" dirty="0" smtClean="0"/>
              <a:t>i case non cochée par la DDCS: pas d’autorisation</a:t>
            </a:r>
          </a:p>
          <a:p>
            <a:pPr lvl="1"/>
            <a:r>
              <a:rPr lang="fr-FR" sz="2600" dirty="0"/>
              <a:t>v</a:t>
            </a:r>
            <a:r>
              <a:rPr lang="fr-FR" sz="2600" dirty="0" smtClean="0"/>
              <a:t>oir « Guide locaux sans hébergement »</a:t>
            </a:r>
          </a:p>
          <a:p>
            <a:pPr lvl="1"/>
            <a:r>
              <a:rPr lang="fr-FR" sz="2600" dirty="0" smtClean="0"/>
              <a:t>si pas d’avis: demander passage pmi </a:t>
            </a:r>
            <a:r>
              <a:rPr lang="fr-FR" sz="2600" b="1" dirty="0" smtClean="0"/>
              <a:t>+ copie par mél à la DDCS             case cochée</a:t>
            </a:r>
          </a:p>
          <a:p>
            <a:pPr lvl="1"/>
            <a:endParaRPr lang="fr-FR" dirty="0" smtClean="0"/>
          </a:p>
          <a:p>
            <a:endParaRPr lang="fr-FR" dirty="0" smtClean="0"/>
          </a:p>
          <a:p>
            <a:endParaRPr lang="fr-FR" dirty="0" smtClean="0"/>
          </a:p>
          <a:p>
            <a:pPr lvl="1"/>
            <a:endParaRPr lang="fr-FR" dirty="0"/>
          </a:p>
        </p:txBody>
      </p:sp>
      <p:sp>
        <p:nvSpPr>
          <p:cNvPr id="4" name="Flèche droite 3"/>
          <p:cNvSpPr/>
          <p:nvPr/>
        </p:nvSpPr>
        <p:spPr>
          <a:xfrm>
            <a:off x="3635896" y="5697252"/>
            <a:ext cx="648072" cy="21602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C00000"/>
              </a:solidFill>
            </a:endParaRPr>
          </a:p>
        </p:txBody>
      </p:sp>
    </p:spTree>
    <p:extLst>
      <p:ext uri="{BB962C8B-B14F-4D97-AF65-F5344CB8AC3E}">
        <p14:creationId xmlns:p14="http://schemas.microsoft.com/office/powerpoint/2010/main" val="172537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066130"/>
          </a:xfrm>
        </p:spPr>
        <p:txBody>
          <a:bodyPr>
            <a:normAutofit/>
          </a:bodyPr>
          <a:lstStyle/>
          <a:p>
            <a:r>
              <a:rPr lang="fr-FR" sz="4800" b="1" dirty="0" smtClean="0"/>
              <a:t>Résultats  significatifs</a:t>
            </a:r>
            <a:endParaRPr lang="fr-FR" sz="4800" b="1" dirty="0"/>
          </a:p>
        </p:txBody>
      </p:sp>
      <p:sp>
        <p:nvSpPr>
          <p:cNvPr id="3" name="Espace réservé du contenu 2"/>
          <p:cNvSpPr>
            <a:spLocks noGrp="1"/>
          </p:cNvSpPr>
          <p:nvPr>
            <p:ph idx="1"/>
          </p:nvPr>
        </p:nvSpPr>
        <p:spPr>
          <a:xfrm>
            <a:off x="395536" y="1196752"/>
            <a:ext cx="8352928" cy="5445224"/>
          </a:xfrm>
        </p:spPr>
        <p:txBody>
          <a:bodyPr>
            <a:normAutofit fontScale="92500" lnSpcReduction="10000"/>
          </a:bodyPr>
          <a:lstStyle/>
          <a:p>
            <a:r>
              <a:rPr lang="fr-FR" sz="3500" b="1" dirty="0" smtClean="0">
                <a:solidFill>
                  <a:srgbClr val="C00000"/>
                </a:solidFill>
              </a:rPr>
              <a:t>Inégalité entre stagiaires et titulaires :</a:t>
            </a:r>
          </a:p>
          <a:p>
            <a:pPr lvl="1">
              <a:spcAft>
                <a:spcPts val="1200"/>
              </a:spcAft>
            </a:pPr>
            <a:r>
              <a:rPr lang="fr-FR" sz="2600" b="1" dirty="0" smtClean="0"/>
              <a:t>71 % </a:t>
            </a:r>
            <a:r>
              <a:rPr lang="fr-FR" sz="2600" dirty="0"/>
              <a:t>des sondés traitent de </a:t>
            </a:r>
            <a:r>
              <a:rPr lang="fr-FR" sz="2600" dirty="0" smtClean="0"/>
              <a:t>façon différente les </a:t>
            </a:r>
            <a:r>
              <a:rPr lang="fr-FR" sz="2600" dirty="0"/>
              <a:t>stagiaires et les </a:t>
            </a:r>
            <a:r>
              <a:rPr lang="fr-FR" sz="2600" dirty="0" smtClean="0"/>
              <a:t>titulaires</a:t>
            </a:r>
          </a:p>
          <a:p>
            <a:pPr lvl="1">
              <a:spcAft>
                <a:spcPts val="1200"/>
              </a:spcAft>
            </a:pPr>
            <a:r>
              <a:rPr lang="fr-FR" sz="2600" dirty="0" smtClean="0"/>
              <a:t>9 % … ou 20 % des sondés ne </a:t>
            </a:r>
            <a:r>
              <a:rPr lang="fr-FR" sz="2600" dirty="0"/>
              <a:t>versent aucune rémunération au </a:t>
            </a:r>
            <a:r>
              <a:rPr lang="fr-FR" sz="2600" dirty="0" smtClean="0"/>
              <a:t>stagiaire</a:t>
            </a:r>
          </a:p>
          <a:p>
            <a:pPr marL="514350" indent="-457200"/>
            <a:r>
              <a:rPr lang="fr-FR" sz="3500" b="1" dirty="0" smtClean="0">
                <a:solidFill>
                  <a:srgbClr val="C00000"/>
                </a:solidFill>
              </a:rPr>
              <a:t>Avantages en nature :</a:t>
            </a:r>
          </a:p>
          <a:p>
            <a:pPr marL="914400" lvl="1" indent="-457200">
              <a:spcAft>
                <a:spcPts val="1200"/>
              </a:spcAft>
            </a:pPr>
            <a:r>
              <a:rPr lang="fr-FR" sz="2600" dirty="0" smtClean="0"/>
              <a:t>formations </a:t>
            </a:r>
            <a:r>
              <a:rPr lang="fr-FR" sz="2600" b="1" dirty="0" smtClean="0"/>
              <a:t>souvent prises en charge pour 11 % </a:t>
            </a:r>
            <a:r>
              <a:rPr lang="fr-FR" sz="2600" dirty="0" smtClean="0"/>
              <a:t>- jamais pour 53 %</a:t>
            </a:r>
          </a:p>
          <a:p>
            <a:pPr marL="914400" lvl="1" indent="-457200">
              <a:spcAft>
                <a:spcPts val="1200"/>
              </a:spcAft>
            </a:pPr>
            <a:r>
              <a:rPr lang="fr-FR" sz="2600" dirty="0" smtClean="0"/>
              <a:t>Montants pris en charge : rarement supérieur à 600€, </a:t>
            </a:r>
            <a:r>
              <a:rPr lang="fr-FR" sz="2600" b="1" dirty="0" smtClean="0"/>
              <a:t>19 % entre 300 et 600</a:t>
            </a:r>
            <a:r>
              <a:rPr lang="fr-FR" sz="2600" dirty="0" smtClean="0"/>
              <a:t>, 15 % inf. 300 €</a:t>
            </a:r>
          </a:p>
          <a:p>
            <a:pPr marL="914400" lvl="1" indent="-457200"/>
            <a:r>
              <a:rPr lang="fr-FR" sz="2600" b="1" dirty="0" smtClean="0"/>
              <a:t>9 %</a:t>
            </a:r>
            <a:r>
              <a:rPr lang="fr-FR" sz="2600" dirty="0" smtClean="0"/>
              <a:t> des sondés remboursent souvent des factures hors ACM</a:t>
            </a:r>
          </a:p>
          <a:p>
            <a:endParaRPr lang="fr-FR" dirty="0"/>
          </a:p>
          <a:p>
            <a:endParaRPr lang="fr-FR" dirty="0" smtClean="0"/>
          </a:p>
        </p:txBody>
      </p:sp>
    </p:spTree>
    <p:extLst>
      <p:ext uri="{BB962C8B-B14F-4D97-AF65-F5344CB8AC3E}">
        <p14:creationId xmlns:p14="http://schemas.microsoft.com/office/powerpoint/2010/main" val="29042769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circuit administratif + 6 ans</a:t>
            </a:r>
            <a:endParaRPr lang="fr-FR" dirty="0"/>
          </a:p>
        </p:txBody>
      </p:sp>
      <p:sp>
        <p:nvSpPr>
          <p:cNvPr id="3" name="Espace réservé du contenu 2"/>
          <p:cNvSpPr>
            <a:spLocks noGrp="1"/>
          </p:cNvSpPr>
          <p:nvPr>
            <p:ph idx="1"/>
          </p:nvPr>
        </p:nvSpPr>
        <p:spPr>
          <a:xfrm>
            <a:off x="457200" y="1600200"/>
            <a:ext cx="8363272" cy="4709120"/>
          </a:xfrm>
        </p:spPr>
        <p:txBody>
          <a:bodyPr>
            <a:normAutofit/>
          </a:bodyPr>
          <a:lstStyle/>
          <a:p>
            <a:pPr marL="457200" lvl="1" indent="0" algn="ctr">
              <a:buNone/>
            </a:pPr>
            <a:endParaRPr lang="fr-FR" dirty="0"/>
          </a:p>
          <a:p>
            <a:pPr marL="457200" lvl="1" indent="0" algn="ctr">
              <a:buNone/>
            </a:pPr>
            <a:r>
              <a:rPr lang="fr-FR" dirty="0" smtClean="0"/>
              <a:t>         </a:t>
            </a:r>
          </a:p>
          <a:p>
            <a:pPr marL="457200" lvl="1" indent="0" algn="ctr">
              <a:buNone/>
            </a:pPr>
            <a:endParaRPr lang="fr-FR" dirty="0"/>
          </a:p>
          <a:p>
            <a:pPr marL="457200" lvl="1" indent="0" algn="ctr">
              <a:buNone/>
            </a:pPr>
            <a:r>
              <a:rPr lang="fr-FR" dirty="0" smtClean="0"/>
              <a:t>		</a:t>
            </a:r>
            <a:endParaRPr lang="fr-FR" dirty="0"/>
          </a:p>
          <a:p>
            <a:pPr marL="457200" lvl="1" indent="0" algn="ctr">
              <a:buNone/>
            </a:pPr>
            <a:r>
              <a:rPr lang="fr-FR" dirty="0" smtClean="0"/>
              <a:t>					</a:t>
            </a:r>
          </a:p>
          <a:p>
            <a:pPr marL="457200" lvl="1" indent="0" algn="ctr">
              <a:buNone/>
            </a:pPr>
            <a:endParaRPr lang="fr-FR" dirty="0"/>
          </a:p>
          <a:p>
            <a:pPr marL="457200" lvl="1" indent="0">
              <a:buNone/>
            </a:pPr>
            <a:endParaRPr lang="fr-FR" dirty="0" smtClean="0"/>
          </a:p>
          <a:p>
            <a:pPr marL="457200" lvl="1" indent="0">
              <a:buNone/>
            </a:pPr>
            <a:endParaRPr lang="fr-FR" dirty="0"/>
          </a:p>
        </p:txBody>
      </p:sp>
      <p:sp>
        <p:nvSpPr>
          <p:cNvPr id="7" name="Flèche vers le bas 6"/>
          <p:cNvSpPr/>
          <p:nvPr/>
        </p:nvSpPr>
        <p:spPr>
          <a:xfrm>
            <a:off x="4535996" y="4365104"/>
            <a:ext cx="360040"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1114185903"/>
              </p:ext>
            </p:extLst>
          </p:nvPr>
        </p:nvGraphicFramePr>
        <p:xfrm>
          <a:off x="1652664" y="1523801"/>
          <a:ext cx="6096000" cy="493776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fr-FR" sz="2400" b="1" dirty="0" smtClean="0"/>
                        <a:t>Fiche</a:t>
                      </a:r>
                      <a:r>
                        <a:rPr lang="fr-FR" sz="2400" b="1" baseline="0" dirty="0" smtClean="0"/>
                        <a:t> Initiale</a:t>
                      </a:r>
                    </a:p>
                    <a:p>
                      <a:pPr marL="0" marR="0" lvl="1" indent="0" algn="ctr" defTabSz="914400" rtl="0" eaLnBrk="1" fontAlgn="auto" latinLnBrk="0" hangingPunct="1">
                        <a:lnSpc>
                          <a:spcPct val="100000"/>
                        </a:lnSpc>
                        <a:spcBef>
                          <a:spcPts val="0"/>
                        </a:spcBef>
                        <a:spcAft>
                          <a:spcPts val="0"/>
                        </a:spcAft>
                        <a:buClrTx/>
                        <a:buSzTx/>
                        <a:buFontTx/>
                        <a:buNone/>
                        <a:tabLst/>
                        <a:defRPr/>
                      </a:pPr>
                      <a:endParaRPr lang="fr-FR" sz="2400" dirty="0" smtClean="0"/>
                    </a:p>
                  </a:txBody>
                  <a:tcPr/>
                </a:tc>
                <a:tc hMerge="1">
                  <a:txBody>
                    <a:bodyPr/>
                    <a:lstStyle/>
                    <a:p>
                      <a:endParaRPr lang="fr-FR" dirty="0"/>
                    </a:p>
                  </a:txBody>
                  <a:tcPr/>
                </a:tc>
              </a:tr>
              <a:tr h="370840">
                <a:tc gridSpan="2">
                  <a:txBody>
                    <a:bodyPr/>
                    <a:lstStyle/>
                    <a:p>
                      <a:pPr algn="ctr"/>
                      <a:r>
                        <a:rPr lang="fr-FR" sz="2400" b="1" dirty="0" smtClean="0"/>
                        <a:t>Accusé de Réception</a:t>
                      </a:r>
                    </a:p>
                    <a:p>
                      <a:pPr algn="ctr"/>
                      <a:endParaRPr lang="fr-FR" sz="2400" dirty="0" smtClean="0"/>
                    </a:p>
                  </a:txBody>
                  <a:tcPr/>
                </a:tc>
                <a:tc hMerge="1">
                  <a:txBody>
                    <a:bodyPr/>
                    <a:lstStyle/>
                    <a:p>
                      <a:endParaRPr lang="fr-FR" dirty="0"/>
                    </a:p>
                  </a:txBody>
                  <a:tcPr/>
                </a:tc>
              </a:tr>
              <a:tr h="370840">
                <a:tc>
                  <a:txBody>
                    <a:bodyPr/>
                    <a:lstStyle/>
                    <a:p>
                      <a:r>
                        <a:rPr lang="fr-FR" sz="2400" dirty="0" smtClean="0"/>
                        <a:t>visa DDCS </a:t>
                      </a:r>
                      <a:endParaRPr lang="fr-FR" sz="24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FR" sz="2400" dirty="0" smtClean="0"/>
                        <a:t>pas de visa DDCS</a:t>
                      </a:r>
                      <a:endParaRPr lang="fr-FR" sz="2400" dirty="0"/>
                    </a:p>
                  </a:txBody>
                  <a:tcPr/>
                </a:tc>
              </a:tr>
              <a:tr h="370840">
                <a:tc gridSpan="2">
                  <a:txBody>
                    <a:bodyPr/>
                    <a:lstStyle/>
                    <a:p>
                      <a:endParaRPr lang="fr-FR" sz="2400" dirty="0" smtClean="0"/>
                    </a:p>
                    <a:p>
                      <a:pPr algn="ctr"/>
                      <a:r>
                        <a:rPr lang="fr-FR" sz="2400" dirty="0" smtClean="0"/>
                        <a:t>saisie de la </a:t>
                      </a:r>
                      <a:r>
                        <a:rPr lang="fr-FR" sz="2400" b="1" dirty="0" smtClean="0"/>
                        <a:t>Fiche</a:t>
                      </a:r>
                      <a:r>
                        <a:rPr lang="fr-FR" sz="2400" b="1" baseline="0" dirty="0" smtClean="0"/>
                        <a:t> Complémentaire</a:t>
                      </a:r>
                    </a:p>
                    <a:p>
                      <a:endParaRPr lang="fr-FR" sz="2400" dirty="0"/>
                    </a:p>
                  </a:txBody>
                  <a:tcPr/>
                </a:tc>
                <a:tc hMerge="1">
                  <a:txBody>
                    <a:bodyPr/>
                    <a:lstStyle/>
                    <a:p>
                      <a:endParaRPr lang="fr-FR" dirty="0"/>
                    </a:p>
                  </a:txBody>
                  <a:tcPr/>
                </a:tc>
              </a:tr>
              <a:tr h="370840">
                <a:tc>
                  <a:txBody>
                    <a:bodyPr/>
                    <a:lstStyle/>
                    <a:p>
                      <a:r>
                        <a:rPr lang="fr-FR" sz="2400" dirty="0" smtClean="0"/>
                        <a:t>FC enregistrable</a:t>
                      </a:r>
                      <a:endParaRPr lang="fr-FR" sz="2400" dirty="0"/>
                    </a:p>
                  </a:txBody>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fr-FR" sz="2400" dirty="0" smtClean="0"/>
                        <a:t>FC non enregistrable</a:t>
                      </a:r>
                    </a:p>
                    <a:p>
                      <a:endParaRPr lang="fr-FR"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400" b="1" dirty="0" smtClean="0"/>
                        <a:t>Récépissé</a:t>
                      </a:r>
                      <a:r>
                        <a:rPr lang="fr-FR" sz="2400" dirty="0" smtClean="0"/>
                        <a:t> avec alerte</a:t>
                      </a:r>
                    </a:p>
                  </a:txBody>
                  <a:tcPr/>
                </a:tc>
                <a:tc>
                  <a:txBody>
                    <a:bodyPr/>
                    <a:lstStyle/>
                    <a:p>
                      <a:pPr algn="r"/>
                      <a:r>
                        <a:rPr lang="fr-FR" sz="2400" dirty="0" smtClean="0"/>
                        <a:t>Pas de récépissé</a:t>
                      </a:r>
                      <a:endParaRPr lang="fr-FR" sz="2400" dirty="0"/>
                    </a:p>
                  </a:txBody>
                  <a:tcPr/>
                </a:tc>
              </a:tr>
            </a:tbl>
          </a:graphicData>
        </a:graphic>
      </p:graphicFrame>
      <p:sp>
        <p:nvSpPr>
          <p:cNvPr id="11" name="Flèche vers le bas 10"/>
          <p:cNvSpPr/>
          <p:nvPr/>
        </p:nvSpPr>
        <p:spPr>
          <a:xfrm>
            <a:off x="4535996" y="1988840"/>
            <a:ext cx="360040" cy="36004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321" y="3614539"/>
            <a:ext cx="420687"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Flèche vers le bas 12"/>
          <p:cNvSpPr/>
          <p:nvPr/>
        </p:nvSpPr>
        <p:spPr>
          <a:xfrm>
            <a:off x="2051720" y="3614539"/>
            <a:ext cx="180020" cy="120325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avec flèche 13"/>
          <p:cNvCxnSpPr/>
          <p:nvPr/>
        </p:nvCxnSpPr>
        <p:spPr>
          <a:xfrm flipH="1">
            <a:off x="3491879" y="2829728"/>
            <a:ext cx="998441" cy="36004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a:off x="4856672" y="2821663"/>
            <a:ext cx="1441446" cy="36004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Flèche vers le bas 18"/>
          <p:cNvSpPr/>
          <p:nvPr/>
        </p:nvSpPr>
        <p:spPr>
          <a:xfrm>
            <a:off x="7092280" y="3614539"/>
            <a:ext cx="180020" cy="120325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e bas 19"/>
          <p:cNvSpPr/>
          <p:nvPr/>
        </p:nvSpPr>
        <p:spPr>
          <a:xfrm>
            <a:off x="2059850" y="5229200"/>
            <a:ext cx="171890" cy="42506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vers le bas 22"/>
          <p:cNvSpPr/>
          <p:nvPr/>
        </p:nvSpPr>
        <p:spPr>
          <a:xfrm>
            <a:off x="7120241" y="5229200"/>
            <a:ext cx="171890" cy="42506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8729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visas de la DDCS sur </a:t>
            </a:r>
            <a:r>
              <a:rPr lang="fr-FR" dirty="0" smtClean="0"/>
              <a:t>TAM</a:t>
            </a:r>
            <a:br>
              <a:rPr lang="fr-FR" dirty="0" smtClean="0"/>
            </a:br>
            <a:r>
              <a:rPr lang="fr-FR" sz="2700" dirty="0" smtClean="0"/>
              <a:t>(diapo insérée après la journée)</a:t>
            </a:r>
            <a:endParaRPr lang="fr-FR" dirty="0"/>
          </a:p>
        </p:txBody>
      </p:sp>
      <p:sp>
        <p:nvSpPr>
          <p:cNvPr id="3" name="Espace réservé du contenu 2"/>
          <p:cNvSpPr>
            <a:spLocks noGrp="1"/>
          </p:cNvSpPr>
          <p:nvPr>
            <p:ph idx="1"/>
          </p:nvPr>
        </p:nvSpPr>
        <p:spPr>
          <a:xfrm>
            <a:off x="467544" y="1772816"/>
            <a:ext cx="8229600" cy="4857403"/>
          </a:xfrm>
        </p:spPr>
        <p:txBody>
          <a:bodyPr>
            <a:normAutofit/>
          </a:bodyPr>
          <a:lstStyle/>
          <a:p>
            <a:r>
              <a:rPr lang="fr-FR" dirty="0" smtClean="0">
                <a:solidFill>
                  <a:srgbClr val="C00000"/>
                </a:solidFill>
              </a:rPr>
              <a:t>Un </a:t>
            </a:r>
            <a:r>
              <a:rPr lang="fr-FR" b="1" dirty="0" smtClean="0">
                <a:solidFill>
                  <a:srgbClr val="C00000"/>
                </a:solidFill>
              </a:rPr>
              <a:t>code couleur</a:t>
            </a:r>
            <a:r>
              <a:rPr lang="fr-FR" b="1" dirty="0" smtClean="0"/>
              <a:t> </a:t>
            </a:r>
            <a:r>
              <a:rPr lang="fr-FR" dirty="0" smtClean="0"/>
              <a:t>renseigne sur l’état d’avancement des FI et FC. Ex: </a:t>
            </a:r>
            <a:r>
              <a:rPr lang="fr-FR" dirty="0" smtClean="0">
                <a:solidFill>
                  <a:schemeClr val="accent2"/>
                </a:solidFill>
              </a:rPr>
              <a:t>mauve</a:t>
            </a:r>
            <a:r>
              <a:rPr lang="fr-FR" dirty="0" smtClean="0"/>
              <a:t>= saisies en cours. </a:t>
            </a:r>
            <a:r>
              <a:rPr lang="fr-FR" dirty="0">
                <a:solidFill>
                  <a:srgbClr val="0070C0"/>
                </a:solidFill>
              </a:rPr>
              <a:t>B</a:t>
            </a:r>
            <a:r>
              <a:rPr lang="fr-FR" dirty="0" smtClean="0">
                <a:solidFill>
                  <a:srgbClr val="0070C0"/>
                </a:solidFill>
              </a:rPr>
              <a:t>leu</a:t>
            </a:r>
            <a:r>
              <a:rPr lang="fr-FR" dirty="0" smtClean="0"/>
              <a:t> = déposé. </a:t>
            </a:r>
            <a:r>
              <a:rPr lang="fr-FR" dirty="0" smtClean="0">
                <a:solidFill>
                  <a:srgbClr val="FF33CC"/>
                </a:solidFill>
              </a:rPr>
              <a:t>Rose</a:t>
            </a:r>
            <a:r>
              <a:rPr lang="fr-FR" dirty="0" smtClean="0"/>
              <a:t>= demande de complément en cours</a:t>
            </a:r>
          </a:p>
          <a:p>
            <a:r>
              <a:rPr lang="fr-FR" dirty="0" smtClean="0">
                <a:solidFill>
                  <a:srgbClr val="C00000"/>
                </a:solidFill>
              </a:rPr>
              <a:t>Visa : </a:t>
            </a:r>
            <a:r>
              <a:rPr lang="fr-FR" dirty="0" smtClean="0"/>
              <a:t>la </a:t>
            </a:r>
            <a:r>
              <a:rPr lang="fr-FR" dirty="0" smtClean="0"/>
              <a:t>case « </a:t>
            </a:r>
            <a:r>
              <a:rPr lang="fr-FR" b="1" dirty="0" smtClean="0"/>
              <a:t>pris connaissance le + Date </a:t>
            </a:r>
            <a:r>
              <a:rPr lang="fr-FR" dirty="0" smtClean="0"/>
              <a:t>» signifie que la DDCS a visé la fiche. </a:t>
            </a:r>
          </a:p>
          <a:p>
            <a:r>
              <a:rPr lang="fr-FR" dirty="0" smtClean="0">
                <a:solidFill>
                  <a:srgbClr val="C00000"/>
                </a:solidFill>
              </a:rPr>
              <a:t>Le visa est donné si la fiche est conforme.</a:t>
            </a:r>
          </a:p>
          <a:p>
            <a:pPr marL="0" indent="0">
              <a:buNone/>
            </a:pPr>
            <a:endParaRPr lang="fr-FR" dirty="0"/>
          </a:p>
        </p:txBody>
      </p:sp>
    </p:spTree>
    <p:extLst>
      <p:ext uri="{BB962C8B-B14F-4D97-AF65-F5344CB8AC3E}">
        <p14:creationId xmlns:p14="http://schemas.microsoft.com/office/powerpoint/2010/main" val="3015370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b="1" dirty="0" smtClean="0"/>
              <a:t>Accusés de réception et Récépissés</a:t>
            </a:r>
            <a:endParaRPr lang="fr-FR" sz="4000" b="1" dirty="0"/>
          </a:p>
        </p:txBody>
      </p:sp>
      <p:sp>
        <p:nvSpPr>
          <p:cNvPr id="3" name="Espace réservé du contenu 2"/>
          <p:cNvSpPr>
            <a:spLocks noGrp="1"/>
          </p:cNvSpPr>
          <p:nvPr>
            <p:ph idx="1"/>
          </p:nvPr>
        </p:nvSpPr>
        <p:spPr>
          <a:xfrm>
            <a:off x="457200" y="1600200"/>
            <a:ext cx="8363272" cy="4709120"/>
          </a:xfrm>
        </p:spPr>
        <p:txBody>
          <a:bodyPr>
            <a:normAutofit lnSpcReduction="10000"/>
          </a:bodyPr>
          <a:lstStyle/>
          <a:p>
            <a:r>
              <a:rPr lang="fr-FR" b="1" dirty="0" smtClean="0">
                <a:solidFill>
                  <a:srgbClr val="C00000"/>
                </a:solidFill>
              </a:rPr>
              <a:t>Avant :</a:t>
            </a:r>
            <a:r>
              <a:rPr lang="fr-FR" b="1" dirty="0" smtClean="0"/>
              <a:t> </a:t>
            </a:r>
            <a:r>
              <a:rPr lang="fr-FR" dirty="0" smtClean="0"/>
              <a:t>récépissé de déclaration envoyé par la Poste après validation DDCS de la déclaration initiale </a:t>
            </a:r>
          </a:p>
          <a:p>
            <a:r>
              <a:rPr lang="fr-FR" b="1" dirty="0" smtClean="0">
                <a:solidFill>
                  <a:srgbClr val="C00000"/>
                </a:solidFill>
              </a:rPr>
              <a:t>Aujourd’hui : </a:t>
            </a:r>
          </a:p>
          <a:p>
            <a:pPr lvl="1"/>
            <a:r>
              <a:rPr lang="fr-FR" dirty="0"/>
              <a:t>télécharger </a:t>
            </a:r>
            <a:r>
              <a:rPr lang="fr-FR" dirty="0" smtClean="0"/>
              <a:t>les documents sur </a:t>
            </a:r>
            <a:r>
              <a:rPr lang="fr-FR" dirty="0"/>
              <a:t>TAM en </a:t>
            </a:r>
            <a:r>
              <a:rPr lang="fr-FR" dirty="0" err="1"/>
              <a:t>pdf</a:t>
            </a:r>
            <a:endParaRPr lang="fr-FR" dirty="0"/>
          </a:p>
          <a:p>
            <a:pPr lvl="1"/>
            <a:r>
              <a:rPr lang="fr-FR" dirty="0"/>
              <a:t>l</a:t>
            </a:r>
            <a:r>
              <a:rPr lang="fr-FR" dirty="0" smtClean="0"/>
              <a:t>a DDCS n’envoie plus rien</a:t>
            </a:r>
          </a:p>
          <a:p>
            <a:pPr lvl="1"/>
            <a:r>
              <a:rPr lang="fr-FR" dirty="0" smtClean="0"/>
              <a:t>le </a:t>
            </a:r>
            <a:r>
              <a:rPr lang="fr-FR" dirty="0"/>
              <a:t>cas </a:t>
            </a:r>
            <a:r>
              <a:rPr lang="fr-FR" dirty="0" smtClean="0"/>
              <a:t>échéant: </a:t>
            </a:r>
            <a:r>
              <a:rPr lang="fr-FR" i="1" dirty="0" smtClean="0">
                <a:hlinkClick r:id="rId3"/>
              </a:rPr>
              <a:t>gam@jeunesse-sports.gouv.fr</a:t>
            </a:r>
            <a:endParaRPr lang="fr-FR" i="1" dirty="0" smtClean="0"/>
          </a:p>
          <a:p>
            <a:pPr marL="457200" lvl="1" indent="0">
              <a:buNone/>
            </a:pPr>
            <a:r>
              <a:rPr lang="fr-FR" dirty="0" smtClean="0"/>
              <a:t>envoie un mél : « a obtenu l’autorisation préfectorale d’accueil de mineurs de moins de 6 ans»</a:t>
            </a:r>
            <a:endParaRPr lang="fr-FR" dirty="0"/>
          </a:p>
        </p:txBody>
      </p:sp>
    </p:spTree>
    <p:extLst>
      <p:ext uri="{BB962C8B-B14F-4D97-AF65-F5344CB8AC3E}">
        <p14:creationId xmlns:p14="http://schemas.microsoft.com/office/powerpoint/2010/main" val="1245283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Calendrier des déclarations</a:t>
            </a:r>
            <a:endParaRPr lang="fr-FR"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394" t="9237" r="11282" b="14946"/>
          <a:stretch/>
        </p:blipFill>
        <p:spPr bwMode="auto">
          <a:xfrm>
            <a:off x="899592" y="1340768"/>
            <a:ext cx="7467600" cy="469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160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229600" cy="1143000"/>
          </a:xfrm>
        </p:spPr>
        <p:txBody>
          <a:bodyPr>
            <a:normAutofit fontScale="90000"/>
          </a:bodyPr>
          <a:lstStyle/>
          <a:p>
            <a:r>
              <a:rPr lang="fr-FR" dirty="0" smtClean="0"/>
              <a:t>Déclarations des </a:t>
            </a:r>
            <a:br>
              <a:rPr lang="fr-FR" dirty="0" smtClean="0"/>
            </a:br>
            <a:r>
              <a:rPr lang="fr-FR" sz="5300" b="1" dirty="0" smtClean="0"/>
              <a:t>accueils périscolaires </a:t>
            </a:r>
            <a:endParaRPr lang="fr-FR" b="1" dirty="0"/>
          </a:p>
        </p:txBody>
      </p:sp>
      <p:sp>
        <p:nvSpPr>
          <p:cNvPr id="3" name="Espace réservé du contenu 2"/>
          <p:cNvSpPr>
            <a:spLocks noGrp="1"/>
          </p:cNvSpPr>
          <p:nvPr>
            <p:ph idx="1"/>
          </p:nvPr>
        </p:nvSpPr>
        <p:spPr>
          <a:xfrm>
            <a:off x="467544" y="1844824"/>
            <a:ext cx="8229600" cy="4785395"/>
          </a:xfrm>
        </p:spPr>
        <p:txBody>
          <a:bodyPr>
            <a:noAutofit/>
          </a:bodyPr>
          <a:lstStyle/>
          <a:p>
            <a:r>
              <a:rPr lang="fr-FR" sz="4000" b="1" dirty="0" smtClean="0">
                <a:solidFill>
                  <a:srgbClr val="C00000"/>
                </a:solidFill>
              </a:rPr>
              <a:t>Modalités:</a:t>
            </a:r>
          </a:p>
          <a:p>
            <a:pPr lvl="1"/>
            <a:r>
              <a:rPr lang="fr-FR" dirty="0" smtClean="0"/>
              <a:t>Avant : Fiche Initiale + </a:t>
            </a:r>
            <a:r>
              <a:rPr lang="fr-FR" dirty="0"/>
              <a:t>F</a:t>
            </a:r>
            <a:r>
              <a:rPr lang="fr-FR" dirty="0" smtClean="0"/>
              <a:t>iche complémentaire</a:t>
            </a:r>
          </a:p>
          <a:p>
            <a:pPr lvl="1"/>
            <a:r>
              <a:rPr lang="fr-FR" dirty="0" smtClean="0"/>
              <a:t>année 2015-2016 : </a:t>
            </a:r>
            <a:r>
              <a:rPr lang="fr-FR" b="1" dirty="0" smtClean="0"/>
              <a:t>Fiche Unique</a:t>
            </a:r>
          </a:p>
          <a:p>
            <a:endParaRPr lang="fr-FR" sz="1050" dirty="0" smtClean="0"/>
          </a:p>
          <a:p>
            <a:r>
              <a:rPr lang="fr-FR" sz="4000" b="1" dirty="0" smtClean="0">
                <a:solidFill>
                  <a:srgbClr val="C00000"/>
                </a:solidFill>
              </a:rPr>
              <a:t>Délais:</a:t>
            </a:r>
          </a:p>
          <a:p>
            <a:pPr lvl="1"/>
            <a:r>
              <a:rPr lang="fr-FR" dirty="0" smtClean="0"/>
              <a:t>Avant : au moins 2 mois avant le début de l’accueil</a:t>
            </a:r>
          </a:p>
          <a:p>
            <a:pPr lvl="1"/>
            <a:r>
              <a:rPr lang="fr-FR" dirty="0" smtClean="0"/>
              <a:t>année 2015-2016 : </a:t>
            </a:r>
            <a:r>
              <a:rPr lang="fr-FR" b="1" dirty="0" smtClean="0"/>
              <a:t>au moins 8 jours avant</a:t>
            </a:r>
          </a:p>
        </p:txBody>
      </p:sp>
    </p:spTree>
    <p:extLst>
      <p:ext uri="{BB962C8B-B14F-4D97-AF65-F5344CB8AC3E}">
        <p14:creationId xmlns:p14="http://schemas.microsoft.com/office/powerpoint/2010/main" val="2944962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916832"/>
            <a:ext cx="7772400" cy="2232248"/>
          </a:xfrm>
        </p:spPr>
        <p:txBody>
          <a:bodyPr>
            <a:normAutofit/>
          </a:bodyPr>
          <a:lstStyle/>
          <a:p>
            <a:r>
              <a:rPr lang="fr-FR" b="1" dirty="0" smtClean="0">
                <a:solidFill>
                  <a:srgbClr val="C00000"/>
                </a:solidFill>
              </a:rPr>
              <a:t>Merci </a:t>
            </a:r>
            <a:br>
              <a:rPr lang="fr-FR" b="1" dirty="0" smtClean="0">
                <a:solidFill>
                  <a:srgbClr val="C00000"/>
                </a:solidFill>
              </a:rPr>
            </a:br>
            <a:r>
              <a:rPr lang="fr-FR" b="1" dirty="0" smtClean="0">
                <a:solidFill>
                  <a:srgbClr val="C00000"/>
                </a:solidFill>
              </a:rPr>
              <a:t>pour votre attention</a:t>
            </a:r>
            <a:endParaRPr lang="fr-FR" b="1" dirty="0">
              <a:solidFill>
                <a:srgbClr val="C00000"/>
              </a:solidFill>
            </a:endParaRPr>
          </a:p>
        </p:txBody>
      </p:sp>
      <p:sp>
        <p:nvSpPr>
          <p:cNvPr id="3" name="Sous-titre 2"/>
          <p:cNvSpPr>
            <a:spLocks noGrp="1"/>
          </p:cNvSpPr>
          <p:nvPr>
            <p:ph type="subTitle" idx="1"/>
          </p:nvPr>
        </p:nvSpPr>
        <p:spPr/>
        <p:txBody>
          <a:bodyPr/>
          <a:lstStyle/>
          <a:p>
            <a:endParaRPr lang="fr-FR" i="1" dirty="0">
              <a:solidFill>
                <a:srgbClr val="002060"/>
              </a:solidFill>
            </a:endParaRPr>
          </a:p>
        </p:txBody>
      </p:sp>
    </p:spTree>
    <p:extLst>
      <p:ext uri="{BB962C8B-B14F-4D97-AF65-F5344CB8AC3E}">
        <p14:creationId xmlns:p14="http://schemas.microsoft.com/office/powerpoint/2010/main" val="313672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800" b="1" dirty="0" smtClean="0"/>
              <a:t>Rémunération brute/jour</a:t>
            </a:r>
            <a:endParaRPr lang="fr-FR" sz="4800"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602668847"/>
              </p:ext>
            </p:extLst>
          </p:nvPr>
        </p:nvGraphicFramePr>
        <p:xfrm>
          <a:off x="467544" y="141277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p:cNvSpPr txBox="1"/>
          <p:nvPr/>
        </p:nvSpPr>
        <p:spPr>
          <a:xfrm>
            <a:off x="1275838" y="5854716"/>
            <a:ext cx="6120680" cy="461665"/>
          </a:xfrm>
          <a:prstGeom prst="rect">
            <a:avLst/>
          </a:prstGeom>
          <a:noFill/>
        </p:spPr>
        <p:txBody>
          <a:bodyPr wrap="square" rtlCol="0">
            <a:spAutoFit/>
          </a:bodyPr>
          <a:lstStyle/>
          <a:p>
            <a:r>
              <a:rPr lang="fr-FR" sz="2400" b="1" dirty="0"/>
              <a:t>s</a:t>
            </a:r>
            <a:r>
              <a:rPr lang="fr-FR" sz="2400" b="1" dirty="0" smtClean="0"/>
              <a:t>ur 90 réponses</a:t>
            </a:r>
            <a:endParaRPr lang="fr-FR" sz="2400" b="1" dirty="0"/>
          </a:p>
        </p:txBody>
      </p:sp>
    </p:spTree>
    <p:extLst>
      <p:ext uri="{BB962C8B-B14F-4D97-AF65-F5344CB8AC3E}">
        <p14:creationId xmlns:p14="http://schemas.microsoft.com/office/powerpoint/2010/main" val="49440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8062664" cy="2450703"/>
          </a:xfrm>
        </p:spPr>
        <p:txBody>
          <a:bodyPr>
            <a:noAutofit/>
          </a:bodyPr>
          <a:lstStyle/>
          <a:p>
            <a:pPr>
              <a:lnSpc>
                <a:spcPct val="150000"/>
              </a:lnSpc>
              <a:spcAft>
                <a:spcPts val="1200"/>
              </a:spcAft>
            </a:pPr>
            <a:r>
              <a:rPr lang="fr-FR" sz="6600" b="1" dirty="0" smtClean="0"/>
              <a:t>Les stages pratiques</a:t>
            </a:r>
            <a:br>
              <a:rPr lang="fr-FR" sz="6600" b="1" dirty="0" smtClean="0"/>
            </a:br>
            <a:r>
              <a:rPr lang="fr-FR" sz="6600" b="1" dirty="0" smtClean="0"/>
              <a:t>BAFA - BAFD</a:t>
            </a:r>
            <a:endParaRPr lang="fr-FR" sz="6600" b="1" dirty="0"/>
          </a:p>
        </p:txBody>
      </p:sp>
    </p:spTree>
    <p:extLst>
      <p:ext uri="{BB962C8B-B14F-4D97-AF65-F5344CB8AC3E}">
        <p14:creationId xmlns:p14="http://schemas.microsoft.com/office/powerpoint/2010/main" val="6436028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Conditions à réunir</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592004099"/>
              </p:ext>
            </p:extLst>
          </p:nvPr>
        </p:nvGraphicFramePr>
        <p:xfrm>
          <a:off x="467544" y="1268761"/>
          <a:ext cx="8229600" cy="4896964"/>
        </p:xfrm>
        <a:graphic>
          <a:graphicData uri="http://schemas.openxmlformats.org/drawingml/2006/table">
            <a:tbl>
              <a:tblPr firstRow="1" bandRow="1">
                <a:tableStyleId>{5C22544A-7EE6-4342-B048-85BDC9FD1C3A}</a:tableStyleId>
              </a:tblPr>
              <a:tblGrid>
                <a:gridCol w="1666528"/>
                <a:gridCol w="2221904"/>
                <a:gridCol w="4341168"/>
              </a:tblGrid>
              <a:tr h="676672">
                <a:tc>
                  <a:txBody>
                    <a:bodyPr/>
                    <a:lstStyle/>
                    <a:p>
                      <a:endParaRPr lang="fr-FR" dirty="0"/>
                    </a:p>
                  </a:txBody>
                  <a:tcPr anchor="ctr"/>
                </a:tc>
                <a:tc>
                  <a:txBody>
                    <a:bodyPr/>
                    <a:lstStyle/>
                    <a:p>
                      <a:pPr algn="ctr"/>
                      <a:r>
                        <a:rPr lang="fr-FR" dirty="0" smtClean="0"/>
                        <a:t>BAFA  (1 stage)</a:t>
                      </a:r>
                      <a:endParaRPr lang="fr-FR" dirty="0"/>
                    </a:p>
                  </a:txBody>
                  <a:tcPr anchor="ctr"/>
                </a:tc>
                <a:tc>
                  <a:txBody>
                    <a:bodyPr/>
                    <a:lstStyle/>
                    <a:p>
                      <a:pPr algn="ctr"/>
                      <a:r>
                        <a:rPr lang="fr-FR" dirty="0" smtClean="0"/>
                        <a:t>BAFD  (2 stages)</a:t>
                      </a:r>
                      <a:endParaRPr lang="fr-FR" dirty="0"/>
                    </a:p>
                  </a:txBody>
                  <a:tcPr anchor="ctr"/>
                </a:tc>
              </a:tr>
              <a:tr h="657095">
                <a:tc>
                  <a:txBody>
                    <a:bodyPr/>
                    <a:lstStyle/>
                    <a:p>
                      <a:r>
                        <a:rPr lang="fr-FR" sz="2400" dirty="0" smtClean="0"/>
                        <a:t>Type d’ACM</a:t>
                      </a:r>
                      <a:endParaRPr lang="fr-FR" sz="2400" dirty="0"/>
                    </a:p>
                  </a:txBody>
                  <a:tcPr anchor="ctr"/>
                </a:tc>
                <a:tc gridSpan="2">
                  <a:txBody>
                    <a:bodyPr/>
                    <a:lstStyle/>
                    <a:p>
                      <a:pPr algn="ctr"/>
                      <a:r>
                        <a:rPr lang="fr-FR" sz="2400" dirty="0" smtClean="0"/>
                        <a:t>ALSH,    SV,   AJ,  Scoutisme </a:t>
                      </a:r>
                    </a:p>
                    <a:p>
                      <a:pPr algn="ctr"/>
                      <a:r>
                        <a:rPr lang="fr-FR" sz="2000" dirty="0" smtClean="0"/>
                        <a:t>(pas de séjours court ou spécifique – dont</a:t>
                      </a:r>
                      <a:r>
                        <a:rPr lang="fr-FR" sz="2000" baseline="0" dirty="0" smtClean="0"/>
                        <a:t> sportif</a:t>
                      </a:r>
                      <a:r>
                        <a:rPr lang="fr-FR" sz="2000" dirty="0" smtClean="0"/>
                        <a:t>)</a:t>
                      </a:r>
                    </a:p>
                  </a:txBody>
                  <a:tcPr anchor="ctr"/>
                </a:tc>
                <a:tc hMerge="1">
                  <a:txBody>
                    <a:bodyPr/>
                    <a:lstStyle/>
                    <a:p>
                      <a:endParaRPr lang="fr-FR"/>
                    </a:p>
                  </a:txBody>
                  <a:tcPr/>
                </a:tc>
              </a:tr>
              <a:tr h="994262">
                <a:tc>
                  <a:txBody>
                    <a:bodyPr/>
                    <a:lstStyle/>
                    <a:p>
                      <a:endParaRPr lang="fr-FR" sz="2400" dirty="0"/>
                    </a:p>
                  </a:txBody>
                  <a:tcPr anchor="ctr"/>
                </a:tc>
                <a:tc gridSpan="2">
                  <a:txBody>
                    <a:bodyPr/>
                    <a:lstStyle/>
                    <a:p>
                      <a:pPr marL="285750" indent="-285750">
                        <a:buFontTx/>
                        <a:buChar char="-"/>
                      </a:pPr>
                      <a:r>
                        <a:rPr lang="fr-FR" sz="2400" dirty="0" smtClean="0"/>
                        <a:t>accueil déclaré (récépissé)</a:t>
                      </a:r>
                    </a:p>
                    <a:p>
                      <a:pPr marL="285750" indent="-285750">
                        <a:buFontTx/>
                        <a:buChar char="-"/>
                      </a:pPr>
                      <a:r>
                        <a:rPr lang="fr-FR" sz="2400" baseline="0" dirty="0" smtClean="0"/>
                        <a:t>stagiaire sur la FC (</a:t>
                      </a:r>
                      <a:r>
                        <a:rPr lang="fr-FR" sz="2400" b="1" baseline="0" dirty="0" smtClean="0"/>
                        <a:t>avec les dates exactes</a:t>
                      </a:r>
                      <a:r>
                        <a:rPr lang="fr-FR" sz="2400" baseline="0" dirty="0" smtClean="0"/>
                        <a:t>)</a:t>
                      </a:r>
                      <a:endParaRPr lang="fr-FR" sz="2400" dirty="0"/>
                    </a:p>
                  </a:txBody>
                  <a:tcPr anchor="ctr"/>
                </a:tc>
                <a:tc hMerge="1">
                  <a:txBody>
                    <a:bodyPr/>
                    <a:lstStyle/>
                    <a:p>
                      <a:endParaRPr lang="fr-FR"/>
                    </a:p>
                  </a:txBody>
                  <a:tcPr/>
                </a:tc>
              </a:tr>
              <a:tr h="994262">
                <a:tc>
                  <a:txBody>
                    <a:bodyPr/>
                    <a:lstStyle/>
                    <a:p>
                      <a:r>
                        <a:rPr lang="fr-FR" sz="2400" dirty="0" smtClean="0"/>
                        <a:t>Durée </a:t>
                      </a:r>
                      <a:endParaRPr lang="fr-FR" sz="2400" dirty="0"/>
                    </a:p>
                  </a:txBody>
                  <a:tcPr anchor="ctr"/>
                </a:tc>
                <a:tc gridSpan="2">
                  <a:txBody>
                    <a:bodyPr/>
                    <a:lstStyle/>
                    <a:p>
                      <a:pPr marL="285750" indent="-285750">
                        <a:buFontTx/>
                        <a:buChar char="-"/>
                      </a:pPr>
                      <a:r>
                        <a:rPr lang="fr-FR" sz="2400" dirty="0" smtClean="0"/>
                        <a:t>14 jours au moins en 2 parties au plus</a:t>
                      </a:r>
                    </a:p>
                    <a:p>
                      <a:pPr marL="285750" indent="-285750">
                        <a:buFontTx/>
                        <a:buChar char="-"/>
                      </a:pPr>
                      <a:r>
                        <a:rPr lang="fr-FR" sz="2400" dirty="0" smtClean="0"/>
                        <a:t>si scindé: périodes</a:t>
                      </a:r>
                      <a:r>
                        <a:rPr lang="fr-FR" sz="2400" baseline="0" dirty="0" smtClean="0"/>
                        <a:t> de 4 jours minimum</a:t>
                      </a:r>
                      <a:endParaRPr lang="fr-FR" sz="2400" dirty="0"/>
                    </a:p>
                  </a:txBody>
                  <a:tcPr anchor="ctr"/>
                </a:tc>
                <a:tc hMerge="1">
                  <a:txBody>
                    <a:bodyPr/>
                    <a:lstStyle/>
                    <a:p>
                      <a:endParaRPr lang="fr-FR"/>
                    </a:p>
                  </a:txBody>
                  <a:tcPr/>
                </a:tc>
              </a:tr>
              <a:tr h="585848">
                <a:tc>
                  <a:txBody>
                    <a:bodyPr/>
                    <a:lstStyle/>
                    <a:p>
                      <a:r>
                        <a:rPr lang="fr-FR" sz="2400" dirty="0" smtClean="0"/>
                        <a:t>Lieu</a:t>
                      </a:r>
                      <a:endParaRPr lang="fr-FR" sz="2400" dirty="0"/>
                    </a:p>
                  </a:txBody>
                  <a:tcPr anchor="ctr"/>
                </a:tc>
                <a:tc gridSpan="2">
                  <a:txBody>
                    <a:bodyPr/>
                    <a:lstStyle/>
                    <a:p>
                      <a:pPr algn="ctr"/>
                      <a:r>
                        <a:rPr lang="fr-FR" sz="2400" dirty="0" smtClean="0"/>
                        <a:t>en France</a:t>
                      </a:r>
                      <a:endParaRPr lang="fr-FR" sz="2400" dirty="0"/>
                    </a:p>
                  </a:txBody>
                  <a:tcPr anchor="ctr"/>
                </a:tc>
                <a:tc hMerge="1">
                  <a:txBody>
                    <a:bodyPr/>
                    <a:lstStyle/>
                    <a:p>
                      <a:endParaRPr lang="fr-FR"/>
                    </a:p>
                  </a:txBody>
                  <a:tcPr/>
                </a:tc>
              </a:tr>
              <a:tr h="753227">
                <a:tc>
                  <a:txBody>
                    <a:bodyPr/>
                    <a:lstStyle/>
                    <a:p>
                      <a:r>
                        <a:rPr lang="fr-FR" sz="2400" dirty="0" smtClean="0"/>
                        <a:t>Equipe</a:t>
                      </a:r>
                      <a:endParaRPr lang="fr-FR" sz="2400" dirty="0"/>
                    </a:p>
                  </a:txBody>
                  <a:tcPr anchor="ctr"/>
                </a:tc>
                <a:tc>
                  <a:txBody>
                    <a:bodyPr/>
                    <a:lstStyle/>
                    <a:p>
                      <a:endParaRPr lang="fr-FR" sz="2400"/>
                    </a:p>
                  </a:txBody>
                  <a:tcPr anchor="ctr"/>
                </a:tc>
                <a:tc>
                  <a:txBody>
                    <a:bodyPr/>
                    <a:lstStyle/>
                    <a:p>
                      <a:pPr algn="ctr"/>
                      <a:r>
                        <a:rPr lang="fr-FR" sz="2400" baseline="0" dirty="0" smtClean="0"/>
                        <a:t>2 animateurs </a:t>
                      </a:r>
                      <a:r>
                        <a:rPr lang="fr-FR" sz="2400" dirty="0" smtClean="0"/>
                        <a:t>au</a:t>
                      </a:r>
                      <a:r>
                        <a:rPr lang="fr-FR" sz="2400" baseline="0" dirty="0" smtClean="0"/>
                        <a:t> moins </a:t>
                      </a:r>
                    </a:p>
                    <a:p>
                      <a:pPr algn="ctr"/>
                      <a:r>
                        <a:rPr lang="fr-FR" sz="2400" baseline="0" dirty="0" smtClean="0"/>
                        <a:t>adjoint possible au 1</a:t>
                      </a:r>
                      <a:r>
                        <a:rPr lang="fr-FR" sz="2400" baseline="30000" dirty="0" smtClean="0"/>
                        <a:t>er</a:t>
                      </a:r>
                      <a:r>
                        <a:rPr lang="fr-FR" sz="2400" baseline="0" dirty="0" smtClean="0"/>
                        <a:t> stage</a:t>
                      </a:r>
                    </a:p>
                  </a:txBody>
                  <a:tcPr anchor="ctr"/>
                </a:tc>
              </a:tr>
            </a:tbl>
          </a:graphicData>
        </a:graphic>
      </p:graphicFrame>
    </p:spTree>
    <p:extLst>
      <p:ext uri="{BB962C8B-B14F-4D97-AF65-F5344CB8AC3E}">
        <p14:creationId xmlns:p14="http://schemas.microsoft.com/office/powerpoint/2010/main" val="2490244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Calculer les « jours » - aujourd’hui</a:t>
            </a:r>
            <a:endParaRPr lang="fr-FR" b="1" dirty="0"/>
          </a:p>
        </p:txBody>
      </p:sp>
      <p:sp>
        <p:nvSpPr>
          <p:cNvPr id="3" name="Espace réservé du contenu 2"/>
          <p:cNvSpPr>
            <a:spLocks noGrp="1"/>
          </p:cNvSpPr>
          <p:nvPr>
            <p:ph idx="1"/>
          </p:nvPr>
        </p:nvSpPr>
        <p:spPr>
          <a:xfrm>
            <a:off x="395536" y="1340768"/>
            <a:ext cx="8424936" cy="4968552"/>
          </a:xfrm>
        </p:spPr>
        <p:txBody>
          <a:bodyPr>
            <a:normAutofit fontScale="92500"/>
          </a:bodyPr>
          <a:lstStyle/>
          <a:p>
            <a:r>
              <a:rPr lang="fr-FR" b="1" dirty="0" smtClean="0">
                <a:solidFill>
                  <a:srgbClr val="C00000"/>
                </a:solidFill>
              </a:rPr>
              <a:t>ACM avec journée complète :</a:t>
            </a:r>
          </a:p>
          <a:p>
            <a:pPr lvl="1"/>
            <a:r>
              <a:rPr lang="fr-FR" sz="2400" dirty="0" smtClean="0"/>
              <a:t>d</a:t>
            </a:r>
            <a:r>
              <a:rPr lang="fr-FR" dirty="0" smtClean="0"/>
              <a:t>e date à date (selon la fiche complémentaire)</a:t>
            </a:r>
          </a:p>
          <a:p>
            <a:r>
              <a:rPr lang="fr-FR" b="1" dirty="0" smtClean="0">
                <a:solidFill>
                  <a:srgbClr val="C00000"/>
                </a:solidFill>
              </a:rPr>
              <a:t>ALSH avec journée incomplète (en 44) :</a:t>
            </a:r>
          </a:p>
          <a:p>
            <a:pPr lvl="1"/>
            <a:r>
              <a:rPr lang="fr-FR" dirty="0" smtClean="0"/>
              <a:t>1 j = 6 h / 14 j = 84 h</a:t>
            </a:r>
          </a:p>
          <a:p>
            <a:pPr lvl="1"/>
            <a:r>
              <a:rPr lang="fr-FR" dirty="0" smtClean="0"/>
              <a:t>pas d’exigence de durée minimum / jour </a:t>
            </a:r>
          </a:p>
          <a:p>
            <a:pPr lvl="1"/>
            <a:r>
              <a:rPr lang="fr-FR" dirty="0" smtClean="0"/>
              <a:t>discontinuité possible. Ex: matin, soir</a:t>
            </a:r>
          </a:p>
          <a:p>
            <a:pPr lvl="1">
              <a:spcAft>
                <a:spcPts val="600"/>
              </a:spcAft>
            </a:pPr>
            <a:r>
              <a:rPr lang="fr-FR" dirty="0" smtClean="0"/>
              <a:t>APS/TAP : </a:t>
            </a:r>
          </a:p>
          <a:p>
            <a:pPr lvl="2">
              <a:spcAft>
                <a:spcPts val="600"/>
              </a:spcAft>
            </a:pPr>
            <a:r>
              <a:rPr lang="fr-FR" dirty="0" smtClean="0"/>
              <a:t>diversifier les tâches du stagiaire </a:t>
            </a:r>
            <a:r>
              <a:rPr lang="fr-FR" dirty="0"/>
              <a:t>: accueil, goûter, </a:t>
            </a:r>
            <a:r>
              <a:rPr lang="fr-FR" dirty="0" smtClean="0"/>
              <a:t>animation, déplacement, etc…</a:t>
            </a:r>
          </a:p>
          <a:p>
            <a:pPr lvl="2">
              <a:spcAft>
                <a:spcPts val="600"/>
              </a:spcAft>
            </a:pPr>
            <a:r>
              <a:rPr lang="fr-FR" dirty="0" smtClean="0"/>
              <a:t>l’associer aux réunions de préparation et d’évaluation.</a:t>
            </a:r>
          </a:p>
        </p:txBody>
      </p:sp>
    </p:spTree>
    <p:extLst>
      <p:ext uri="{BB962C8B-B14F-4D97-AF65-F5344CB8AC3E}">
        <p14:creationId xmlns:p14="http://schemas.microsoft.com/office/powerpoint/2010/main" val="3154021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12968" cy="1143000"/>
          </a:xfrm>
        </p:spPr>
        <p:txBody>
          <a:bodyPr>
            <a:normAutofit fontScale="90000"/>
          </a:bodyPr>
          <a:lstStyle/>
          <a:p>
            <a:r>
              <a:rPr lang="fr-FR" sz="4900" b="1" dirty="0"/>
              <a:t>C</a:t>
            </a:r>
            <a:r>
              <a:rPr lang="fr-FR" sz="4900" b="1" dirty="0" smtClean="0"/>
              <a:t>e qui va changer</a:t>
            </a:r>
            <a:r>
              <a:rPr lang="fr-FR" sz="4000" b="1" dirty="0" smtClean="0"/>
              <a:t/>
            </a:r>
            <a:br>
              <a:rPr lang="fr-FR" sz="4000" b="1" dirty="0" smtClean="0"/>
            </a:br>
            <a:r>
              <a:rPr lang="fr-FR" sz="2700" dirty="0" smtClean="0"/>
              <a:t>projet </a:t>
            </a:r>
            <a:r>
              <a:rPr lang="fr-FR" sz="2700" dirty="0"/>
              <a:t>d’arrêté </a:t>
            </a:r>
            <a:r>
              <a:rPr lang="fr-FR" sz="2700" dirty="0" smtClean="0"/>
              <a:t>ministériel BAFA - BAFD</a:t>
            </a:r>
            <a:endParaRPr lang="fr-FR" sz="3100" dirty="0"/>
          </a:p>
        </p:txBody>
      </p:sp>
      <p:sp>
        <p:nvSpPr>
          <p:cNvPr id="3" name="Espace réservé du contenu 2"/>
          <p:cNvSpPr>
            <a:spLocks noGrp="1"/>
          </p:cNvSpPr>
          <p:nvPr>
            <p:ph idx="1"/>
          </p:nvPr>
        </p:nvSpPr>
        <p:spPr>
          <a:xfrm>
            <a:off x="323528" y="1600200"/>
            <a:ext cx="8640960" cy="4997152"/>
          </a:xfrm>
        </p:spPr>
        <p:txBody>
          <a:bodyPr>
            <a:normAutofit fontScale="92500" lnSpcReduction="10000"/>
          </a:bodyPr>
          <a:lstStyle/>
          <a:p>
            <a:r>
              <a:rPr lang="fr-FR" b="1" dirty="0">
                <a:solidFill>
                  <a:srgbClr val="C00000"/>
                </a:solidFill>
              </a:rPr>
              <a:t>Nouvelle </a:t>
            </a:r>
            <a:r>
              <a:rPr lang="fr-FR" b="1" dirty="0" smtClean="0">
                <a:solidFill>
                  <a:srgbClr val="C00000"/>
                </a:solidFill>
              </a:rPr>
              <a:t>« aptitude » : </a:t>
            </a:r>
          </a:p>
          <a:p>
            <a:pPr lvl="1">
              <a:lnSpc>
                <a:spcPct val="110000"/>
              </a:lnSpc>
            </a:pPr>
            <a:r>
              <a:rPr lang="fr-FR" dirty="0" smtClean="0"/>
              <a:t>«</a:t>
            </a:r>
            <a:r>
              <a:rPr lang="fr-FR" dirty="0"/>
              <a:t> transmettre et faire partager les valeurs de la République, notamment la laïcité » </a:t>
            </a:r>
          </a:p>
          <a:p>
            <a:r>
              <a:rPr lang="fr-FR" b="1" dirty="0" smtClean="0">
                <a:solidFill>
                  <a:srgbClr val="C00000"/>
                </a:solidFill>
              </a:rPr>
              <a:t>Stages : </a:t>
            </a:r>
          </a:p>
          <a:p>
            <a:pPr lvl="1"/>
            <a:r>
              <a:rPr lang="fr-FR" dirty="0" smtClean="0"/>
              <a:t>«</a:t>
            </a:r>
            <a:r>
              <a:rPr lang="fr-FR" dirty="0"/>
              <a:t> accueils jeunes » exclus </a:t>
            </a:r>
            <a:endParaRPr lang="fr-FR" dirty="0" smtClean="0"/>
          </a:p>
          <a:p>
            <a:pPr lvl="1"/>
            <a:r>
              <a:rPr lang="fr-FR" dirty="0"/>
              <a:t>s</a:t>
            </a:r>
            <a:r>
              <a:rPr lang="fr-FR" dirty="0" smtClean="0"/>
              <a:t>i en </a:t>
            </a:r>
            <a:r>
              <a:rPr lang="fr-FR" dirty="0"/>
              <a:t>APS </a:t>
            </a:r>
            <a:r>
              <a:rPr lang="fr-FR" dirty="0" smtClean="0"/>
              <a:t>: pas  plus de « 6 jours effectifs »</a:t>
            </a:r>
            <a:endParaRPr lang="fr-FR" dirty="0"/>
          </a:p>
          <a:p>
            <a:r>
              <a:rPr lang="fr-FR" b="1" dirty="0" smtClean="0">
                <a:solidFill>
                  <a:srgbClr val="C00000"/>
                </a:solidFill>
              </a:rPr>
              <a:t>Pour les BAFD seuls :</a:t>
            </a:r>
          </a:p>
          <a:p>
            <a:pPr lvl="1">
              <a:lnSpc>
                <a:spcPct val="110000"/>
              </a:lnSpc>
              <a:spcBef>
                <a:spcPts val="0"/>
              </a:spcBef>
            </a:pPr>
            <a:r>
              <a:rPr lang="fr-FR" dirty="0" smtClean="0"/>
              <a:t>« Journée effective » = au moins 6 h divisibles en « demi journées » de au moins, 3 h consécutives</a:t>
            </a:r>
          </a:p>
          <a:p>
            <a:pPr lvl="1">
              <a:lnSpc>
                <a:spcPct val="110000"/>
              </a:lnSpc>
              <a:spcBef>
                <a:spcPts val="0"/>
              </a:spcBef>
            </a:pPr>
            <a:r>
              <a:rPr lang="fr-FR" dirty="0"/>
              <a:t>e</a:t>
            </a:r>
            <a:r>
              <a:rPr lang="fr-FR" dirty="0" smtClean="0"/>
              <a:t>n APS : possibilité de 3h non consécutives</a:t>
            </a:r>
            <a:endParaRPr lang="fr-FR" dirty="0"/>
          </a:p>
          <a:p>
            <a:pPr lvl="1"/>
            <a:r>
              <a:rPr lang="fr-FR" dirty="0"/>
              <a:t>bilan de </a:t>
            </a:r>
            <a:r>
              <a:rPr lang="fr-FR" dirty="0" smtClean="0"/>
              <a:t>formation: </a:t>
            </a:r>
            <a:r>
              <a:rPr lang="fr-FR" dirty="0"/>
              <a:t>1 an </a:t>
            </a:r>
            <a:r>
              <a:rPr lang="fr-FR" dirty="0" smtClean="0"/>
              <a:t>maximum après stage n°2</a:t>
            </a:r>
            <a:endParaRPr lang="fr-FR" dirty="0"/>
          </a:p>
          <a:p>
            <a:endParaRPr lang="fr-FR" dirty="0" smtClean="0"/>
          </a:p>
        </p:txBody>
      </p:sp>
    </p:spTree>
    <p:extLst>
      <p:ext uri="{BB962C8B-B14F-4D97-AF65-F5344CB8AC3E}">
        <p14:creationId xmlns:p14="http://schemas.microsoft.com/office/powerpoint/2010/main" val="19754183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b="1" dirty="0" smtClean="0"/>
              <a:t>Appréciation du stage</a:t>
            </a:r>
            <a:br>
              <a:rPr lang="fr-FR" sz="4800" b="1" dirty="0" smtClean="0"/>
            </a:br>
            <a:r>
              <a:rPr lang="fr-FR" b="1" dirty="0" smtClean="0">
                <a:solidFill>
                  <a:srgbClr val="C00000"/>
                </a:solidFill>
              </a:rPr>
              <a:t>Recommandations  </a:t>
            </a:r>
            <a:r>
              <a:rPr lang="fr-FR" b="1" dirty="0">
                <a:solidFill>
                  <a:srgbClr val="C00000"/>
                </a:solidFill>
              </a:rPr>
              <a:t>du </a:t>
            </a:r>
            <a:r>
              <a:rPr lang="fr-FR" b="1" dirty="0" smtClean="0">
                <a:solidFill>
                  <a:srgbClr val="C00000"/>
                </a:solidFill>
              </a:rPr>
              <a:t> jury  </a:t>
            </a:r>
            <a:r>
              <a:rPr lang="fr-FR" b="1" dirty="0" err="1">
                <a:solidFill>
                  <a:srgbClr val="C00000"/>
                </a:solidFill>
              </a:rPr>
              <a:t>Bafa</a:t>
            </a:r>
            <a:r>
              <a:rPr lang="fr-FR" b="1" dirty="0">
                <a:solidFill>
                  <a:srgbClr val="C00000"/>
                </a:solidFill>
              </a:rPr>
              <a:t> </a:t>
            </a:r>
            <a:endParaRPr lang="fr-FR" b="1" dirty="0"/>
          </a:p>
        </p:txBody>
      </p:sp>
      <p:sp>
        <p:nvSpPr>
          <p:cNvPr id="3" name="Espace réservé du contenu 2"/>
          <p:cNvSpPr>
            <a:spLocks noGrp="1"/>
          </p:cNvSpPr>
          <p:nvPr>
            <p:ph idx="1"/>
          </p:nvPr>
        </p:nvSpPr>
        <p:spPr>
          <a:xfrm>
            <a:off x="467544" y="1844824"/>
            <a:ext cx="8363272" cy="4392487"/>
          </a:xfrm>
        </p:spPr>
        <p:txBody>
          <a:bodyPr>
            <a:normAutofit fontScale="92500" lnSpcReduction="10000"/>
          </a:bodyPr>
          <a:lstStyle/>
          <a:p>
            <a:pPr>
              <a:spcAft>
                <a:spcPts val="1200"/>
              </a:spcAft>
            </a:pPr>
            <a:r>
              <a:rPr lang="fr-FR" dirty="0" smtClean="0"/>
              <a:t>appréciation cohérente </a:t>
            </a:r>
            <a:r>
              <a:rPr lang="fr-FR" dirty="0"/>
              <a:t>avec l’avis </a:t>
            </a:r>
            <a:r>
              <a:rPr lang="fr-FR" sz="2400" dirty="0" smtClean="0"/>
              <a:t>(F/</a:t>
            </a:r>
            <a:r>
              <a:rPr lang="fr-FR" sz="2400" dirty="0" err="1" smtClean="0"/>
              <a:t>Déf</a:t>
            </a:r>
            <a:r>
              <a:rPr lang="fr-FR" sz="2400" dirty="0" smtClean="0"/>
              <a:t>)</a:t>
            </a:r>
            <a:endParaRPr lang="fr-FR" sz="2400" dirty="0"/>
          </a:p>
          <a:p>
            <a:pPr>
              <a:spcAft>
                <a:spcPts val="1200"/>
              </a:spcAft>
            </a:pPr>
            <a:r>
              <a:rPr lang="fr-FR" dirty="0"/>
              <a:t>l</a:t>
            </a:r>
            <a:r>
              <a:rPr lang="fr-FR" dirty="0" smtClean="0"/>
              <a:t>’appréciation est importante. Un avis favorable avec une appréciation négative provoque une demande de précision, une visite, …</a:t>
            </a:r>
          </a:p>
          <a:p>
            <a:r>
              <a:rPr lang="fr-FR" dirty="0"/>
              <a:t>n</a:t>
            </a:r>
            <a:r>
              <a:rPr lang="fr-FR" dirty="0" smtClean="0"/>
              <a:t>e pas hésiter à préciser les progrès, les points forts, mais aussi les marges de progression. Toujours utile pour apprécier le parcours global d’un candidat.</a:t>
            </a:r>
            <a:endParaRPr lang="fr-FR" dirty="0"/>
          </a:p>
        </p:txBody>
      </p:sp>
    </p:spTree>
    <p:extLst>
      <p:ext uri="{BB962C8B-B14F-4D97-AF65-F5344CB8AC3E}">
        <p14:creationId xmlns:p14="http://schemas.microsoft.com/office/powerpoint/2010/main" val="497560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1733</TotalTime>
  <Words>1779</Words>
  <Application>Microsoft Office PowerPoint</Application>
  <PresentationFormat>Affichage à l'écran (4:3)</PresentationFormat>
  <Paragraphs>331</Paragraphs>
  <Slides>35</Slides>
  <Notes>19</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Journée des ACM</vt:lpstr>
      <vt:lpstr>Questionnaire      Rémunération des stagiaires BAFA</vt:lpstr>
      <vt:lpstr>Résultats  significatifs</vt:lpstr>
      <vt:lpstr>Rémunération brute/jour</vt:lpstr>
      <vt:lpstr>Les stages pratiques BAFA - BAFD</vt:lpstr>
      <vt:lpstr>Conditions à réunir</vt:lpstr>
      <vt:lpstr>Calculer les « jours » - aujourd’hui</vt:lpstr>
      <vt:lpstr>Ce qui va changer projet d’arrêté ministériel BAFA - BAFD</vt:lpstr>
      <vt:lpstr>Appréciation du stage Recommandations  du  jury  Bafa </vt:lpstr>
      <vt:lpstr>Validation du stage par la DDCS aujourd’hui</vt:lpstr>
      <vt:lpstr>Validation du stage par la DDCS demain</vt:lpstr>
      <vt:lpstr>Statut du stagiaire</vt:lpstr>
      <vt:lpstr>La notion de « stage » </vt:lpstr>
      <vt:lpstr>Statuts du stagiaire BAFA - BAFD</vt:lpstr>
      <vt:lpstr>Responsabilité  du stagiaire</vt:lpstr>
      <vt:lpstr>Le stagiaire Bafa</vt:lpstr>
      <vt:lpstr>Le stagiaire BAFD</vt:lpstr>
      <vt:lpstr>Handicap</vt:lpstr>
      <vt:lpstr>Présentation PowerPoint</vt:lpstr>
      <vt:lpstr>Séjours</vt:lpstr>
      <vt:lpstr>Présentation PowerPoint</vt:lpstr>
      <vt:lpstr>Réforme  des  rythmes éducatifs</vt:lpstr>
      <vt:lpstr>Temps d’échange et d’information</vt:lpstr>
      <vt:lpstr>Autres actions d’accompagnement  de la DDCS</vt:lpstr>
      <vt:lpstr>Temps d’échange et d’information</vt:lpstr>
      <vt:lpstr>Fiches techniques départementales</vt:lpstr>
      <vt:lpstr>Le site internet</vt:lpstr>
      <vt:lpstr>Déclarations</vt:lpstr>
      <vt:lpstr>Documents préalables</vt:lpstr>
      <vt:lpstr>Le circuit administratif + 6 ans</vt:lpstr>
      <vt:lpstr>Les visas de la DDCS sur TAM (diapo insérée après la journée)</vt:lpstr>
      <vt:lpstr>Accusés de réception et Récépissés</vt:lpstr>
      <vt:lpstr>Calendrier des déclarations</vt:lpstr>
      <vt:lpstr>Déclarations des  accueils périscolaires </vt:lpstr>
      <vt:lpstr>Merci  pour votre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landry</dc:creator>
  <cp:lastModifiedBy>Christine PAQUELET</cp:lastModifiedBy>
  <cp:revision>271</cp:revision>
  <cp:lastPrinted>2015-04-30T08:23:29Z</cp:lastPrinted>
  <dcterms:created xsi:type="dcterms:W3CDTF">2015-04-25T15:44:10Z</dcterms:created>
  <dcterms:modified xsi:type="dcterms:W3CDTF">2015-05-07T09:13:01Z</dcterms:modified>
</cp:coreProperties>
</file>